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60" r:id="rId5"/>
    <p:sldId id="275" r:id="rId6"/>
    <p:sldId id="281" r:id="rId7"/>
    <p:sldId id="278" r:id="rId8"/>
    <p:sldId id="279" r:id="rId9"/>
    <p:sldId id="280" r:id="rId10"/>
    <p:sldId id="277"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p:scale>
          <a:sx n="80" d="100"/>
          <a:sy n="80" d="100"/>
        </p:scale>
        <p:origin x="-1590"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27/10/2015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27/10/2015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xmlns=""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27/10/2015</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xmlns=""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Subtítulo"/>
          <p:cNvSpPr txBox="1">
            <a:spLocks noGrp="1"/>
          </p:cNvSpPr>
          <p:nvPr>
            <p:ph type="subTitle" idx="1"/>
          </p:nvPr>
        </p:nvSpPr>
        <p:spPr>
          <a:xfrm>
            <a:off x="899592" y="4125267"/>
            <a:ext cx="777686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a:t>
            </a:r>
            <a:r>
              <a:rPr lang="es-MX" sz="2000" b="1" dirty="0">
                <a:solidFill>
                  <a:schemeClr val="tx1"/>
                </a:solidFill>
                <a:latin typeface="Arial" pitchFamily="34" charset="0"/>
                <a:cs typeface="Arial" pitchFamily="34" charset="0"/>
              </a:rPr>
              <a:t>: Ingeniería Industrial</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I.C.M. Montiel Hernández Justo Fabian</a:t>
            </a:r>
          </a:p>
          <a:p>
            <a:pPr algn="l"/>
            <a:endParaRPr lang="es-MX" sz="2000" b="1" dirty="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a:t>
            </a:r>
            <a:r>
              <a:rPr lang="es-MX" sz="2000" b="1" dirty="0">
                <a:solidFill>
                  <a:schemeClr val="tx1"/>
                </a:solidFill>
                <a:latin typeface="Arial" pitchFamily="34" charset="0"/>
                <a:cs typeface="Arial" pitchFamily="34" charset="0"/>
              </a:rPr>
              <a:t>: </a:t>
            </a:r>
            <a:r>
              <a:rPr lang="es-MX" sz="2000" b="1" dirty="0" smtClean="0">
                <a:solidFill>
                  <a:schemeClr val="tx1"/>
                </a:solidFill>
                <a:latin typeface="Arial" pitchFamily="34" charset="0"/>
                <a:cs typeface="Arial" pitchFamily="34" charset="0"/>
              </a:rPr>
              <a:t>Julio </a:t>
            </a:r>
            <a:r>
              <a:rPr lang="es-MX" sz="2000" b="1" dirty="0">
                <a:solidFill>
                  <a:schemeClr val="tx1"/>
                </a:solidFill>
                <a:latin typeface="Arial" pitchFamily="34" charset="0"/>
                <a:cs typeface="Arial" pitchFamily="34" charset="0"/>
              </a:rPr>
              <a:t>– </a:t>
            </a:r>
            <a:r>
              <a:rPr lang="es-MX" sz="2000" b="1" dirty="0" smtClean="0">
                <a:solidFill>
                  <a:schemeClr val="tx1"/>
                </a:solidFill>
                <a:latin typeface="Arial" pitchFamily="34" charset="0"/>
                <a:cs typeface="Arial" pitchFamily="34" charset="0"/>
              </a:rPr>
              <a:t>Diciembre 2015</a:t>
            </a:r>
            <a:endParaRPr lang="es-MX" sz="2000" b="1" dirty="0">
              <a:solidFill>
                <a:schemeClr val="tx1"/>
              </a:solidFill>
              <a:latin typeface="Arial" pitchFamily="34" charset="0"/>
              <a:cs typeface="Arial" pitchFamily="34" charset="0"/>
            </a:endParaRPr>
          </a:p>
        </p:txBody>
      </p:sp>
      <p:sp>
        <p:nvSpPr>
          <p:cNvPr id="7" name="1 Título"/>
          <p:cNvSpPr>
            <a:spLocks noGrp="1"/>
          </p:cNvSpPr>
          <p:nvPr>
            <p:ph type="ctrTitle"/>
          </p:nvPr>
        </p:nvSpPr>
        <p:spPr>
          <a:xfrm>
            <a:off x="899592" y="1700808"/>
            <a:ext cx="7772400" cy="2190105"/>
          </a:xfrm>
        </p:spPr>
        <p:txBody>
          <a:bodyPr>
            <a:normAutofit/>
          </a:bodyPr>
          <a:lstStyle/>
          <a:p>
            <a:r>
              <a:rPr lang="es-MX" sz="4000" b="1" dirty="0" smtClean="0">
                <a:latin typeface="Arial" panose="020B0604020202020204" pitchFamily="34" charset="0"/>
                <a:cs typeface="Arial" panose="020B0604020202020204" pitchFamily="34" charset="0"/>
              </a:rPr>
              <a:t>SISTEMAS </a:t>
            </a:r>
            <a:r>
              <a:rPr lang="es-MX" sz="4000" b="1" dirty="0" smtClean="0">
                <a:latin typeface="Arial" panose="020B0604020202020204" pitchFamily="34" charset="0"/>
                <a:cs typeface="Arial" panose="020B0604020202020204" pitchFamily="34" charset="0"/>
              </a:rPr>
              <a:t>DE ECUACIONES.</a:t>
            </a:r>
            <a:r>
              <a:rPr lang="es-MX" b="1" dirty="0">
                <a:latin typeface="Arial" panose="020B0604020202020204" pitchFamily="34" charset="0"/>
                <a:cs typeface="Arial" panose="020B0604020202020204" pitchFamily="34" charset="0"/>
              </a:rPr>
              <a:t/>
            </a:r>
            <a:br>
              <a:rPr lang="es-MX" b="1" dirty="0">
                <a:latin typeface="Arial" panose="020B0604020202020204" pitchFamily="34" charset="0"/>
                <a:cs typeface="Arial" panose="020B0604020202020204" pitchFamily="34" charset="0"/>
              </a:rPr>
            </a:br>
            <a:r>
              <a:rPr lang="es-MX" sz="2000" b="1" dirty="0" smtClean="0">
                <a:latin typeface="Arial" panose="020B0604020202020204" pitchFamily="34" charset="0"/>
                <a:cs typeface="Arial" panose="020B0604020202020204" pitchFamily="34" charset="0"/>
              </a:rPr>
              <a:t/>
            </a:r>
            <a:br>
              <a:rPr lang="es-MX" sz="2000" b="1" dirty="0" smtClean="0">
                <a:latin typeface="Arial" panose="020B0604020202020204" pitchFamily="34" charset="0"/>
                <a:cs typeface="Arial" panose="020B0604020202020204" pitchFamily="34" charset="0"/>
              </a:rPr>
            </a:br>
            <a:r>
              <a:rPr lang="es-MX" sz="3600" b="1" dirty="0" smtClean="0">
                <a:latin typeface="Arial" panose="020B0604020202020204" pitchFamily="34" charset="0"/>
                <a:cs typeface="Arial" panose="020B0604020202020204" pitchFamily="34" charset="0"/>
              </a:rPr>
              <a:t>Método de s</a:t>
            </a:r>
            <a:r>
              <a:rPr lang="es-MX" sz="3600" b="1" dirty="0" smtClean="0">
                <a:latin typeface="Arial" panose="020B0604020202020204" pitchFamily="34" charset="0"/>
                <a:cs typeface="Arial" panose="020B0604020202020204" pitchFamily="34" charset="0"/>
              </a:rPr>
              <a:t>uma y resta</a:t>
            </a:r>
            <a:r>
              <a:rPr lang="es-MX" sz="3600" b="1" dirty="0" smtClean="0">
                <a:latin typeface="Arial" panose="020B0604020202020204" pitchFamily="34" charset="0"/>
                <a:cs typeface="Arial" panose="020B0604020202020204" pitchFamily="34" charset="0"/>
              </a:rPr>
              <a:t>.</a:t>
            </a:r>
            <a:endParaRPr lang="es-MX"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099427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5" name="1 Título"/>
          <p:cNvSpPr>
            <a:spLocks noGrp="1"/>
          </p:cNvSpPr>
          <p:nvPr>
            <p:ph type="title"/>
          </p:nvPr>
        </p:nvSpPr>
        <p:spPr>
          <a:xfrm>
            <a:off x="457200" y="274638"/>
            <a:ext cx="8229600" cy="1210146"/>
          </a:xfrm>
        </p:spPr>
        <p:txBody>
          <a:bodyPr>
            <a:noAutofit/>
          </a:bodyPr>
          <a:lstStyle/>
          <a:p>
            <a:r>
              <a:rPr lang="en-US" sz="3200" b="1" dirty="0" smtClean="0">
                <a:latin typeface="Arial" panose="020B0604020202020204" pitchFamily="34" charset="0"/>
                <a:cs typeface="Arial" panose="020B0604020202020204" pitchFamily="34" charset="0"/>
              </a:rPr>
              <a:t>SOLVING SYSTEMS OF EQUATIONS</a:t>
            </a:r>
            <a:br>
              <a:rPr lang="en-US" sz="3200" b="1" dirty="0" smtClean="0">
                <a:latin typeface="Arial" panose="020B0604020202020204" pitchFamily="34" charset="0"/>
                <a:cs typeface="Arial" panose="020B0604020202020204" pitchFamily="34" charset="0"/>
              </a:rPr>
            </a:br>
            <a:r>
              <a:rPr lang="en-US" sz="2800" b="1" dirty="0" smtClean="0">
                <a:latin typeface="Arial" panose="020B0604020202020204" pitchFamily="34" charset="0"/>
                <a:cs typeface="Arial" panose="020B0604020202020204" pitchFamily="34" charset="0"/>
              </a:rPr>
              <a:t>TWO VARIABLES </a:t>
            </a:r>
            <a:endParaRPr lang="es-MX" sz="2800" b="1" dirty="0">
              <a:latin typeface="Arial" panose="020B0604020202020204" pitchFamily="34" charset="0"/>
              <a:cs typeface="Arial" panose="020B0604020202020204" pitchFamily="34" charset="0"/>
            </a:endParaRPr>
          </a:p>
        </p:txBody>
      </p:sp>
      <p:sp>
        <p:nvSpPr>
          <p:cNvPr id="7" name="2 Marcador de contenido"/>
          <p:cNvSpPr>
            <a:spLocks noGrp="1"/>
          </p:cNvSpPr>
          <p:nvPr>
            <p:ph idx="1"/>
          </p:nvPr>
        </p:nvSpPr>
        <p:spPr>
          <a:xfrm>
            <a:off x="251520" y="1600200"/>
            <a:ext cx="8568952" cy="4525963"/>
          </a:xfrm>
        </p:spPr>
        <p:txBody>
          <a:bodyPr>
            <a:normAutofit/>
          </a:bodyPr>
          <a:lstStyle/>
          <a:p>
            <a:pPr marL="0" indent="0" algn="ctr">
              <a:buNone/>
            </a:pPr>
            <a:r>
              <a:rPr lang="es-MX" sz="2700" b="1" dirty="0" err="1" smtClean="0">
                <a:cs typeface="Arial" pitchFamily="34" charset="0"/>
              </a:rPr>
              <a:t>Abstract</a:t>
            </a:r>
            <a:endParaRPr lang="es-MX" sz="2700" b="1" dirty="0" smtClean="0">
              <a:cs typeface="Arial" pitchFamily="34" charset="0"/>
            </a:endParaRPr>
          </a:p>
          <a:p>
            <a:pPr marL="0" indent="0" algn="just">
              <a:buNone/>
            </a:pPr>
            <a:r>
              <a:rPr lang="en-US" sz="2500" dirty="0" smtClean="0">
                <a:cs typeface="Arial" pitchFamily="34" charset="0"/>
              </a:rPr>
              <a:t>I</a:t>
            </a:r>
            <a:r>
              <a:rPr lang="en-US" sz="2500" dirty="0" smtClean="0"/>
              <a:t>s </a:t>
            </a:r>
            <a:r>
              <a:rPr lang="en-US" sz="2500" dirty="0"/>
              <a:t>named system of simultaneous equations, to those equalities where the values of the </a:t>
            </a:r>
            <a:r>
              <a:rPr lang="en-US" sz="2500" dirty="0" smtClean="0"/>
              <a:t>variables </a:t>
            </a:r>
            <a:r>
              <a:rPr lang="en-US" sz="2500" dirty="0"/>
              <a:t>are the same, </a:t>
            </a:r>
            <a:r>
              <a:rPr lang="en-US" sz="2500" dirty="0" err="1"/>
              <a:t>ie</a:t>
            </a:r>
            <a:r>
              <a:rPr lang="en-US" sz="2500" dirty="0"/>
              <a:t> they have common solutions.</a:t>
            </a:r>
          </a:p>
          <a:p>
            <a:pPr marL="0" indent="0" algn="just">
              <a:buNone/>
            </a:pPr>
            <a:r>
              <a:rPr lang="en-US" sz="2500" dirty="0"/>
              <a:t>R</a:t>
            </a:r>
            <a:r>
              <a:rPr lang="en-US" sz="2500" dirty="0" smtClean="0"/>
              <a:t>esolve </a:t>
            </a:r>
            <a:r>
              <a:rPr lang="en-US" sz="2500" dirty="0"/>
              <a:t>them is to find the taken value by each of the </a:t>
            </a:r>
            <a:r>
              <a:rPr lang="en-US" sz="2500" dirty="0" smtClean="0"/>
              <a:t>variables </a:t>
            </a:r>
            <a:r>
              <a:rPr lang="en-US" sz="2500" dirty="0"/>
              <a:t>so that they can solve simultaneously </a:t>
            </a:r>
            <a:r>
              <a:rPr lang="en-US" sz="2500" dirty="0" smtClean="0"/>
              <a:t>each one </a:t>
            </a:r>
            <a:r>
              <a:rPr lang="en-US" sz="2500" dirty="0"/>
              <a:t>of the equations</a:t>
            </a:r>
            <a:r>
              <a:rPr lang="en-US" sz="2500" dirty="0" smtClean="0"/>
              <a:t>.</a:t>
            </a:r>
            <a:endParaRPr lang="en-US" sz="2500" b="1" dirty="0" smtClean="0">
              <a:cs typeface="Arial" pitchFamily="34" charset="0"/>
            </a:endParaRPr>
          </a:p>
          <a:p>
            <a:pPr marL="0" indent="0" algn="just">
              <a:buNone/>
            </a:pPr>
            <a:endParaRPr lang="es-MX" sz="2700" b="1" dirty="0" smtClean="0">
              <a:cs typeface="Arial" pitchFamily="34" charset="0"/>
            </a:endParaRPr>
          </a:p>
          <a:p>
            <a:pPr marL="0" indent="0" algn="just">
              <a:buNone/>
            </a:pPr>
            <a:r>
              <a:rPr lang="es-MX" sz="2700" b="1" dirty="0" err="1" smtClean="0">
                <a:cs typeface="Arial" pitchFamily="34" charset="0"/>
              </a:rPr>
              <a:t>Keywords</a:t>
            </a:r>
            <a:r>
              <a:rPr lang="es-MX" sz="2700" b="1" dirty="0" smtClean="0">
                <a:cs typeface="Arial" pitchFamily="34" charset="0"/>
              </a:rPr>
              <a:t>: </a:t>
            </a:r>
            <a:r>
              <a:rPr lang="en-US" sz="2500" dirty="0"/>
              <a:t>S</a:t>
            </a:r>
            <a:r>
              <a:rPr lang="en-US" sz="2500" dirty="0" smtClean="0"/>
              <a:t>imultaneous </a:t>
            </a:r>
            <a:r>
              <a:rPr lang="en-US" sz="2500" dirty="0" smtClean="0">
                <a:cs typeface="Arial" pitchFamily="34" charset="0"/>
              </a:rPr>
              <a:t>equations, variables</a:t>
            </a:r>
            <a:r>
              <a:rPr lang="en-US" sz="2500" dirty="0">
                <a:cs typeface="Arial" pitchFamily="34" charset="0"/>
              </a:rPr>
              <a:t>, </a:t>
            </a:r>
            <a:r>
              <a:rPr lang="en-US" sz="2500" dirty="0" smtClean="0">
                <a:cs typeface="Arial" pitchFamily="34" charset="0"/>
              </a:rPr>
              <a:t>Addition or subtraction, </a:t>
            </a:r>
            <a:r>
              <a:rPr lang="en-US" sz="2500" dirty="0">
                <a:cs typeface="Arial" pitchFamily="34" charset="0"/>
              </a:rPr>
              <a:t>algebraic </a:t>
            </a:r>
            <a:r>
              <a:rPr lang="en-US" sz="2500" dirty="0" smtClean="0">
                <a:cs typeface="Arial" pitchFamily="34" charset="0"/>
              </a:rPr>
              <a:t>problem.</a:t>
            </a:r>
            <a:endParaRPr lang="es-MX" sz="2500" dirty="0"/>
          </a:p>
        </p:txBody>
      </p:sp>
    </p:spTree>
    <p:extLst>
      <p:ext uri="{BB962C8B-B14F-4D97-AF65-F5344CB8AC3E}">
        <p14:creationId xmlns:p14="http://schemas.microsoft.com/office/powerpoint/2010/main" xmlns=""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smtClean="0">
                <a:latin typeface="Arial" pitchFamily="34" charset="0"/>
                <a:cs typeface="Arial" pitchFamily="34" charset="0"/>
              </a:rPr>
              <a:t>Introducción</a:t>
            </a:r>
            <a:endParaRPr lang="es-MX" b="1" dirty="0">
              <a:latin typeface="Arial" pitchFamily="34" charset="0"/>
              <a:cs typeface="Arial" pitchFamily="34" charset="0"/>
            </a:endParaRPr>
          </a:p>
        </p:txBody>
      </p:sp>
      <p:sp>
        <p:nvSpPr>
          <p:cNvPr id="5" name="2 Marcador de contenido"/>
          <p:cNvSpPr>
            <a:spLocks noGrp="1"/>
          </p:cNvSpPr>
          <p:nvPr>
            <p:ph idx="1"/>
          </p:nvPr>
        </p:nvSpPr>
        <p:spPr>
          <a:xfrm>
            <a:off x="457200" y="1816224"/>
            <a:ext cx="8229600" cy="3124944"/>
          </a:xfrm>
        </p:spPr>
        <p:txBody>
          <a:bodyPr>
            <a:normAutofit lnSpcReduction="10000"/>
          </a:bodyPr>
          <a:lstStyle/>
          <a:p>
            <a:pPr marL="0" indent="0" algn="just">
              <a:buNone/>
            </a:pPr>
            <a:r>
              <a:rPr lang="es-MX" sz="2500" dirty="0" smtClean="0">
                <a:latin typeface="Arial" panose="020B0604020202020204" pitchFamily="34" charset="0"/>
                <a:cs typeface="Arial" panose="020B0604020202020204" pitchFamily="34" charset="0"/>
              </a:rPr>
              <a:t>Lo mas practico para resolver un sistema de ecuaciones con dos variables o incógnitas es reducir el sistema a una sola ecuación con una sola variable. Esto con el fundamento de que una misma literal en un sistema de ecuaciones tiene el mismo valor en todas las igualdades.</a:t>
            </a: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r>
              <a:rPr lang="es-MX" sz="2500" dirty="0" smtClean="0">
                <a:latin typeface="Arial" panose="020B0604020202020204" pitchFamily="34" charset="0"/>
                <a:cs typeface="Arial" panose="020B0604020202020204" pitchFamily="34" charset="0"/>
              </a:rPr>
              <a:t>Igual cantidad de variables para igual cantidad de ecuaciones</a:t>
            </a:r>
            <a:endParaRPr lang="es-MX" sz="2500" dirty="0">
              <a:latin typeface="Arial" panose="020B0604020202020204" pitchFamily="34" charset="0"/>
              <a:cs typeface="Arial" panose="020B0604020202020204" pitchFamily="34" charset="0"/>
            </a:endParaRPr>
          </a:p>
          <a:p>
            <a:pPr marL="0" indent="0" algn="just">
              <a:buNone/>
            </a:pPr>
            <a:endParaRPr lang="es-MX" dirty="0" smtClean="0"/>
          </a:p>
          <a:p>
            <a:endParaRPr lang="es-MX" b="1" dirty="0">
              <a:latin typeface="Arial" pitchFamily="34" charset="0"/>
              <a:cs typeface="Arial" pitchFamily="34" charset="0"/>
            </a:endParaRPr>
          </a:p>
        </p:txBody>
      </p:sp>
    </p:spTree>
    <p:extLst>
      <p:ext uri="{BB962C8B-B14F-4D97-AF65-F5344CB8AC3E}">
        <p14:creationId xmlns:p14="http://schemas.microsoft.com/office/powerpoint/2010/main" xmlns="" val="388541149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smtClean="0">
                <a:latin typeface="Arial" pitchFamily="34" charset="0"/>
                <a:cs typeface="Arial" pitchFamily="34" charset="0"/>
              </a:rPr>
              <a:t>Introducción</a:t>
            </a:r>
            <a:endParaRPr lang="es-MX" b="1" dirty="0">
              <a:latin typeface="Arial" pitchFamily="34" charset="0"/>
              <a:cs typeface="Arial" pitchFamily="34" charset="0"/>
            </a:endParaRPr>
          </a:p>
        </p:txBody>
      </p:sp>
      <p:sp>
        <p:nvSpPr>
          <p:cNvPr id="5" name="2 Marcador de contenido"/>
          <p:cNvSpPr>
            <a:spLocks noGrp="1"/>
          </p:cNvSpPr>
          <p:nvPr>
            <p:ph idx="1"/>
          </p:nvPr>
        </p:nvSpPr>
        <p:spPr>
          <a:xfrm>
            <a:off x="457200" y="1816224"/>
            <a:ext cx="8229600" cy="3701008"/>
          </a:xfrm>
        </p:spPr>
        <p:txBody>
          <a:bodyPr>
            <a:normAutofit lnSpcReduction="10000"/>
          </a:bodyPr>
          <a:lstStyle/>
          <a:p>
            <a:pPr marL="0" indent="0" algn="just">
              <a:buNone/>
            </a:pPr>
            <a:r>
              <a:rPr lang="es-MX" sz="2500" dirty="0" smtClean="0">
                <a:latin typeface="Arial" panose="020B0604020202020204" pitchFamily="34" charset="0"/>
                <a:cs typeface="Arial" panose="020B0604020202020204" pitchFamily="34" charset="0"/>
              </a:rPr>
              <a:t>Al reducir el sistema a una ecuación con una variable se esta eliminando una incógnita, para  así poder resolverlo como una ecuación de primer grado con una incógnita.</a:t>
            </a:r>
          </a:p>
          <a:p>
            <a:pPr marL="0" indent="0" algn="just">
              <a:buNone/>
            </a:pPr>
            <a:r>
              <a:rPr lang="es-MX" sz="2500" dirty="0" smtClean="0">
                <a:latin typeface="Arial" panose="020B0604020202020204" pitchFamily="34" charset="0"/>
                <a:cs typeface="Arial" panose="020B0604020202020204" pitchFamily="34" charset="0"/>
              </a:rPr>
              <a:t>Los métodos de eliminación son:</a:t>
            </a:r>
          </a:p>
          <a:p>
            <a:pPr marL="0" indent="0" algn="just">
              <a:buNone/>
            </a:pPr>
            <a:endParaRPr lang="es-MX" sz="2500" dirty="0">
              <a:latin typeface="Arial" panose="020B0604020202020204" pitchFamily="34" charset="0"/>
              <a:cs typeface="Arial" panose="020B0604020202020204" pitchFamily="34" charset="0"/>
            </a:endParaRPr>
          </a:p>
          <a:p>
            <a:pPr algn="just">
              <a:buFont typeface="Wingdings" pitchFamily="2" charset="2"/>
              <a:buChar char="Ø"/>
            </a:pPr>
            <a:r>
              <a:rPr lang="es-MX" sz="2500" dirty="0" smtClean="0">
                <a:latin typeface="Arial" panose="020B0604020202020204" pitchFamily="34" charset="0"/>
                <a:cs typeface="Arial" panose="020B0604020202020204" pitchFamily="34" charset="0"/>
              </a:rPr>
              <a:t>Suma o resta.</a:t>
            </a:r>
          </a:p>
          <a:p>
            <a:pPr marL="0" indent="0" algn="just">
              <a:buNone/>
            </a:pPr>
            <a:endParaRPr lang="es-MX" sz="900" dirty="0" smtClean="0">
              <a:latin typeface="Arial" panose="020B0604020202020204" pitchFamily="34" charset="0"/>
              <a:cs typeface="Arial" panose="020B0604020202020204" pitchFamily="34" charset="0"/>
            </a:endParaRPr>
          </a:p>
          <a:p>
            <a:pPr algn="just">
              <a:buFont typeface="Wingdings" pitchFamily="2" charset="2"/>
              <a:buChar char="Ø"/>
            </a:pPr>
            <a:r>
              <a:rPr lang="es-MX" sz="2500" dirty="0" smtClean="0">
                <a:latin typeface="Arial" panose="020B0604020202020204" pitchFamily="34" charset="0"/>
                <a:cs typeface="Arial" panose="020B0604020202020204" pitchFamily="34" charset="0"/>
              </a:rPr>
              <a:t>Igualación.</a:t>
            </a:r>
          </a:p>
          <a:p>
            <a:pPr algn="just">
              <a:buFont typeface="Wingdings" pitchFamily="2" charset="2"/>
              <a:buChar char="Ø"/>
            </a:pPr>
            <a:endParaRPr lang="es-MX" sz="900" dirty="0" smtClean="0">
              <a:latin typeface="Arial" panose="020B0604020202020204" pitchFamily="34" charset="0"/>
              <a:cs typeface="Arial" panose="020B0604020202020204" pitchFamily="34" charset="0"/>
            </a:endParaRPr>
          </a:p>
          <a:p>
            <a:pPr algn="just">
              <a:buFont typeface="Wingdings" pitchFamily="2" charset="2"/>
              <a:buChar char="Ø"/>
            </a:pPr>
            <a:r>
              <a:rPr lang="es-MX" sz="2500" dirty="0" smtClean="0">
                <a:latin typeface="Arial" panose="020B0604020202020204" pitchFamily="34" charset="0"/>
                <a:cs typeface="Arial" panose="020B0604020202020204" pitchFamily="34" charset="0"/>
              </a:rPr>
              <a:t>Sustitución.</a:t>
            </a: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endParaRPr lang="es-MX" dirty="0" smtClean="0"/>
          </a:p>
          <a:p>
            <a:endParaRPr lang="es-MX" b="1" dirty="0">
              <a:latin typeface="Arial" pitchFamily="34" charset="0"/>
              <a:cs typeface="Arial" pitchFamily="34" charset="0"/>
            </a:endParaRPr>
          </a:p>
        </p:txBody>
      </p:sp>
    </p:spTree>
    <p:extLst>
      <p:ext uri="{BB962C8B-B14F-4D97-AF65-F5344CB8AC3E}">
        <p14:creationId xmlns:p14="http://schemas.microsoft.com/office/powerpoint/2010/main" xmlns="" val="180316148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smtClean="0">
                <a:latin typeface="Arial" pitchFamily="34" charset="0"/>
                <a:cs typeface="Arial" pitchFamily="34" charset="0"/>
              </a:rPr>
              <a:t>Método de suma o resta</a:t>
            </a:r>
            <a:endParaRPr lang="es-MX" b="1" dirty="0">
              <a:latin typeface="Arial" pitchFamily="34" charset="0"/>
              <a:cs typeface="Arial" pitchFamily="34" charset="0"/>
            </a:endParaRPr>
          </a:p>
        </p:txBody>
      </p:sp>
      <p:sp>
        <p:nvSpPr>
          <p:cNvPr id="5" name="2 Marcador de contenido"/>
          <p:cNvSpPr>
            <a:spLocks noGrp="1"/>
          </p:cNvSpPr>
          <p:nvPr>
            <p:ph idx="1"/>
          </p:nvPr>
        </p:nvSpPr>
        <p:spPr>
          <a:xfrm>
            <a:off x="457200" y="1628800"/>
            <a:ext cx="8229600" cy="4104456"/>
          </a:xfrm>
        </p:spPr>
        <p:txBody>
          <a:bodyPr>
            <a:normAutofit fontScale="92500" lnSpcReduction="20000"/>
          </a:bodyPr>
          <a:lstStyle/>
          <a:p>
            <a:pPr marL="0" indent="0" algn="just">
              <a:buNone/>
            </a:pPr>
            <a:r>
              <a:rPr lang="es-MX" sz="2000" dirty="0" smtClean="0">
                <a:cs typeface="Arial" panose="020B0604020202020204" pitchFamily="34" charset="0"/>
              </a:rPr>
              <a:t>El método de suma o resta para la resolución de un sistema de ecuaciones simultaneas con dos variables se basa en los siguientes pasos:</a:t>
            </a:r>
          </a:p>
          <a:p>
            <a:pPr marL="0" indent="0" algn="just">
              <a:buNone/>
            </a:pPr>
            <a:endParaRPr lang="es-MX" sz="2000" dirty="0">
              <a:cs typeface="Arial" panose="020B0604020202020204" pitchFamily="34" charset="0"/>
            </a:endParaRPr>
          </a:p>
          <a:p>
            <a:pPr marL="0" indent="0" algn="just">
              <a:buNone/>
            </a:pPr>
            <a:r>
              <a:rPr lang="es-MX" sz="2000" dirty="0" smtClean="0">
                <a:cs typeface="Arial" panose="020B0604020202020204" pitchFamily="34" charset="0"/>
              </a:rPr>
              <a:t>1.- Se multiplica una o ambas ecuaciones por números de tal manera que resulten iguales pero de signo contrario los coeficientes de una sola variable.</a:t>
            </a:r>
          </a:p>
          <a:p>
            <a:pPr marL="0" indent="0" algn="just">
              <a:buNone/>
            </a:pPr>
            <a:endParaRPr lang="es-MX" sz="2000" dirty="0">
              <a:cs typeface="Arial" panose="020B0604020202020204" pitchFamily="34" charset="0"/>
            </a:endParaRPr>
          </a:p>
          <a:p>
            <a:pPr marL="0" indent="0" algn="just">
              <a:buNone/>
            </a:pPr>
            <a:r>
              <a:rPr lang="es-MX" sz="2000" dirty="0" smtClean="0">
                <a:cs typeface="Arial" panose="020B0604020202020204" pitchFamily="34" charset="0"/>
              </a:rPr>
              <a:t>2.- Súmense o réstense según sea el caso ambas ecuaciones.</a:t>
            </a:r>
          </a:p>
          <a:p>
            <a:pPr marL="0" indent="0" algn="just">
              <a:buNone/>
            </a:pPr>
            <a:endParaRPr lang="es-MX" sz="2000" dirty="0">
              <a:cs typeface="Arial" panose="020B0604020202020204" pitchFamily="34" charset="0"/>
            </a:endParaRPr>
          </a:p>
          <a:p>
            <a:pPr marL="0" indent="0" algn="just">
              <a:buNone/>
            </a:pPr>
            <a:r>
              <a:rPr lang="es-MX" sz="2000" dirty="0" smtClean="0">
                <a:cs typeface="Arial" panose="020B0604020202020204" pitchFamily="34" charset="0"/>
              </a:rPr>
              <a:t>3.- Del paso anterior resulta una ecuación de una incógnita, la cual se resuelve para obtener el valor de una de las variables.</a:t>
            </a:r>
          </a:p>
          <a:p>
            <a:pPr marL="0" indent="0" algn="just">
              <a:buNone/>
            </a:pPr>
            <a:endParaRPr lang="es-MX" sz="2000" dirty="0">
              <a:cs typeface="Arial" panose="020B0604020202020204" pitchFamily="34" charset="0"/>
            </a:endParaRPr>
          </a:p>
          <a:p>
            <a:pPr marL="0" indent="0" algn="just">
              <a:buNone/>
            </a:pPr>
            <a:r>
              <a:rPr lang="es-MX" sz="2000" dirty="0" smtClean="0">
                <a:cs typeface="Arial" panose="020B0604020202020204" pitchFamily="34" charset="0"/>
              </a:rPr>
              <a:t>4,- La variable encontrada en el paso anterior se sustituye en cualquiera de las ecuaciones de partida, generando otra ecuación de una sola incógnita la cual se resuelve, de tal manera que se encuentra el valor de la otra variable.</a:t>
            </a: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endParaRPr lang="es-MX" dirty="0" smtClean="0"/>
          </a:p>
          <a:p>
            <a:endParaRPr lang="es-MX" b="1" dirty="0">
              <a:latin typeface="Arial" pitchFamily="34" charset="0"/>
              <a:cs typeface="Arial" pitchFamily="34" charset="0"/>
            </a:endParaRPr>
          </a:p>
        </p:txBody>
      </p:sp>
    </p:spTree>
    <p:extLst>
      <p:ext uri="{BB962C8B-B14F-4D97-AF65-F5344CB8AC3E}">
        <p14:creationId xmlns:p14="http://schemas.microsoft.com/office/powerpoint/2010/main" xmlns="" val="274664129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lstStyle/>
          <a:p>
            <a:pPr marL="0" indent="0"/>
            <a:r>
              <a:rPr lang="es-MX" b="1" dirty="0" smtClean="0">
                <a:latin typeface="Arial" pitchFamily="34" charset="0"/>
                <a:cs typeface="Arial" pitchFamily="34" charset="0"/>
              </a:rPr>
              <a:t>Ejemplo</a:t>
            </a:r>
            <a:endParaRPr lang="es-MX" b="1" dirty="0">
              <a:latin typeface="Arial" pitchFamily="34" charset="0"/>
              <a:cs typeface="Arial" pitchFamily="34" charset="0"/>
            </a:endParaRPr>
          </a:p>
        </p:txBody>
      </p:sp>
      <mc:AlternateContent xmlns:mc="http://schemas.openxmlformats.org/markup-compatibility/2006">
        <mc:Choice xmlns:a14="http://schemas.microsoft.com/office/drawing/2010/main" xmlns="" Requires="a14">
          <p:sp>
            <p:nvSpPr>
              <p:cNvPr id="5" name="2 Marcador de contenido"/>
              <p:cNvSpPr>
                <a:spLocks noGrp="1"/>
              </p:cNvSpPr>
              <p:nvPr>
                <p:ph idx="1"/>
              </p:nvPr>
            </p:nvSpPr>
            <p:spPr>
              <a:xfrm>
                <a:off x="467544" y="1412776"/>
                <a:ext cx="8229600" cy="3701008"/>
              </a:xfrm>
            </p:spPr>
            <p:txBody>
              <a:bodyPr>
                <a:normAutofit/>
              </a:bodyPr>
              <a:lstStyle/>
              <a:p>
                <a:pPr marL="0" indent="0" algn="just">
                  <a:buNone/>
                </a:pPr>
                <a:r>
                  <a:rPr lang="es-MX" sz="2500" dirty="0" smtClean="0">
                    <a:latin typeface="Arial" panose="020B0604020202020204" pitchFamily="34" charset="0"/>
                    <a:cs typeface="Arial" panose="020B0604020202020204" pitchFamily="34" charset="0"/>
                  </a:rPr>
                  <a:t>Sea el siguiente sistema de ecuaciones:</a:t>
                </a: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14:m>
                  <m:oMathPara xmlns:m="http://schemas.openxmlformats.org/officeDocument/2006/math">
                    <m:oMathParaPr>
                      <m:jc m:val="center"/>
                    </m:oMathParaPr>
                    <m:oMath xmlns:m="http://schemas.openxmlformats.org/officeDocument/2006/math">
                      <m:d>
                        <m:dPr>
                          <m:begChr m:val="{"/>
                          <m:endChr m:val=""/>
                          <m:ctrlPr>
                            <a:rPr lang="es-MX" sz="2500" i="1" smtClean="0">
                              <a:latin typeface="Cambria Math"/>
                              <a:cs typeface="Arial" panose="020B0604020202020204" pitchFamily="34" charset="0"/>
                            </a:rPr>
                          </m:ctrlPr>
                        </m:dPr>
                        <m:e>
                          <m:eqArr>
                            <m:eqArrPr>
                              <m:ctrlPr>
                                <a:rPr lang="es-MX" sz="2500" i="1" smtClean="0">
                                  <a:latin typeface="Cambria Math"/>
                                  <a:cs typeface="Arial" panose="020B0604020202020204" pitchFamily="34" charset="0"/>
                                </a:rPr>
                              </m:ctrlPr>
                            </m:eqArrPr>
                            <m:e>
                              <m:r>
                                <a:rPr lang="es-ES" sz="2500" b="0" i="1" smtClean="0">
                                  <a:latin typeface="Cambria Math"/>
                                  <a:cs typeface="Arial" panose="020B0604020202020204" pitchFamily="34" charset="0"/>
                                </a:rPr>
                                <m:t>3</m:t>
                              </m:r>
                              <m:r>
                                <a:rPr lang="es-ES" sz="2500" b="0" i="1" smtClean="0">
                                  <a:latin typeface="Cambria Math"/>
                                  <a:cs typeface="Arial" panose="020B0604020202020204" pitchFamily="34" charset="0"/>
                                </a:rPr>
                                <m:t>𝑥</m:t>
                              </m:r>
                              <m:r>
                                <a:rPr lang="es-ES" sz="2500" b="0" i="1" smtClean="0">
                                  <a:latin typeface="Cambria Math"/>
                                  <a:cs typeface="Arial" panose="020B0604020202020204" pitchFamily="34" charset="0"/>
                                </a:rPr>
                                <m:t>+5</m:t>
                              </m:r>
                              <m:r>
                                <a:rPr lang="es-ES" sz="2500" b="0" i="1" smtClean="0">
                                  <a:latin typeface="Cambria Math"/>
                                  <a:cs typeface="Arial" panose="020B0604020202020204" pitchFamily="34" charset="0"/>
                                </a:rPr>
                                <m:t>𝑦</m:t>
                              </m:r>
                              <m:r>
                                <a:rPr lang="es-ES" sz="2500" b="0" i="1" smtClean="0">
                                  <a:latin typeface="Cambria Math"/>
                                  <a:cs typeface="Arial" panose="020B0604020202020204" pitchFamily="34" charset="0"/>
                                </a:rPr>
                                <m:t>=4</m:t>
                              </m:r>
                            </m:e>
                            <m:e>
                              <m:r>
                                <a:rPr lang="es-ES" sz="2500" b="0" i="1" smtClean="0">
                                  <a:latin typeface="Cambria Math"/>
                                  <a:cs typeface="Arial" panose="020B0604020202020204" pitchFamily="34" charset="0"/>
                                </a:rPr>
                                <m:t>𝑥</m:t>
                              </m:r>
                              <m:r>
                                <a:rPr lang="es-ES" sz="2500" b="0" i="1" smtClean="0">
                                  <a:latin typeface="Cambria Math"/>
                                  <a:cs typeface="Arial" panose="020B0604020202020204" pitchFamily="34" charset="0"/>
                                </a:rPr>
                                <m:t>−2</m:t>
                              </m:r>
                              <m:r>
                                <a:rPr lang="es-ES" sz="2500" b="0" i="1" smtClean="0">
                                  <a:latin typeface="Cambria Math"/>
                                  <a:cs typeface="Arial" panose="020B0604020202020204" pitchFamily="34" charset="0"/>
                                </a:rPr>
                                <m:t>𝑦</m:t>
                              </m:r>
                              <m:r>
                                <a:rPr lang="es-ES" sz="2500" b="0" i="1" smtClean="0">
                                  <a:latin typeface="Cambria Math"/>
                                  <a:cs typeface="Arial" panose="020B0604020202020204" pitchFamily="34" charset="0"/>
                                </a:rPr>
                                <m:t>=6</m:t>
                              </m:r>
                            </m:e>
                          </m:eqArr>
                        </m:e>
                      </m:d>
                    </m:oMath>
                  </m:oMathPara>
                </a14:m>
                <a:endParaRPr lang="es-MX" sz="2500" dirty="0" smtClean="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r>
                  <a:rPr lang="es-MX" sz="2500" dirty="0" smtClean="0">
                    <a:latin typeface="Arial" panose="020B0604020202020204" pitchFamily="34" charset="0"/>
                    <a:cs typeface="Arial" panose="020B0604020202020204" pitchFamily="34" charset="0"/>
                  </a:rPr>
                  <a:t>Hallar los valores de las variables que las </a:t>
                </a:r>
                <a:r>
                  <a:rPr lang="es-MX" sz="2500" dirty="0">
                    <a:latin typeface="Arial" panose="020B0604020202020204" pitchFamily="34" charset="0"/>
                    <a:cs typeface="Arial" panose="020B0604020202020204" pitchFamily="34" charset="0"/>
                  </a:rPr>
                  <a:t>satisfagan.</a:t>
                </a: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endParaRPr lang="es-MX" dirty="0" smtClean="0"/>
              </a:p>
              <a:p>
                <a:endParaRPr lang="es-MX" b="1" dirty="0">
                  <a:latin typeface="Arial" pitchFamily="34" charset="0"/>
                  <a:cs typeface="Arial" pitchFamily="34" charset="0"/>
                </a:endParaRPr>
              </a:p>
            </p:txBody>
          </p:sp>
        </mc:Choice>
        <mc:Fallback>
          <p:sp>
            <p:nvSpPr>
              <p:cNvPr id="5" name="2 Marcador de contenido"/>
              <p:cNvSpPr>
                <a:spLocks noGrp="1" noRot="1" noChangeAspect="1" noMove="1" noResize="1" noEditPoints="1" noAdjustHandles="1" noChangeArrowheads="1" noChangeShapeType="1" noTextEdit="1"/>
              </p:cNvSpPr>
              <p:nvPr>
                <p:ph idx="1"/>
              </p:nvPr>
            </p:nvSpPr>
            <p:spPr>
              <a:xfrm>
                <a:off x="467544" y="1412776"/>
                <a:ext cx="8229600" cy="3701008"/>
              </a:xfrm>
              <a:blipFill rotWithShape="1">
                <a:blip r:embed="rId3" cstate="print"/>
                <a:stretch>
                  <a:fillRect l="-1259" t="-1153"/>
                </a:stretch>
              </a:blipFill>
            </p:spPr>
            <p:txBody>
              <a:bodyPr/>
              <a:lstStyle/>
              <a:p>
                <a:r>
                  <a:rPr lang="es-ES">
                    <a:noFill/>
                  </a:rPr>
                  <a:t> </a:t>
                </a:r>
              </a:p>
            </p:txBody>
          </p:sp>
        </mc:Fallback>
      </mc:AlternateContent>
    </p:spTree>
    <p:extLst>
      <p:ext uri="{BB962C8B-B14F-4D97-AF65-F5344CB8AC3E}">
        <p14:creationId xmlns:p14="http://schemas.microsoft.com/office/powerpoint/2010/main" xmlns="" val="13882214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lstStyle/>
          <a:p>
            <a:pPr marL="0" indent="0"/>
            <a:r>
              <a:rPr lang="es-MX" b="1" dirty="0" smtClean="0">
                <a:latin typeface="Arial" pitchFamily="34" charset="0"/>
                <a:cs typeface="Arial" pitchFamily="34" charset="0"/>
              </a:rPr>
              <a:t>Suma o resta</a:t>
            </a:r>
            <a:endParaRPr lang="es-MX" b="1" dirty="0">
              <a:latin typeface="Arial" pitchFamily="34" charset="0"/>
              <a:cs typeface="Arial" pitchFamily="34" charset="0"/>
            </a:endParaRPr>
          </a:p>
        </p:txBody>
      </p:sp>
      <mc:AlternateContent xmlns:mc="http://schemas.openxmlformats.org/markup-compatibility/2006">
        <mc:Choice xmlns:a14="http://schemas.microsoft.com/office/drawing/2010/main" xmlns="" Requires="a14">
          <p:sp>
            <p:nvSpPr>
              <p:cNvPr id="5" name="2 Marcador de contenido"/>
              <p:cNvSpPr>
                <a:spLocks noGrp="1"/>
              </p:cNvSpPr>
              <p:nvPr>
                <p:ph idx="1"/>
              </p:nvPr>
            </p:nvSpPr>
            <p:spPr>
              <a:xfrm>
                <a:off x="467544" y="1268760"/>
                <a:ext cx="8352928" cy="4248472"/>
              </a:xfrm>
            </p:spPr>
            <p:txBody>
              <a:bodyPr>
                <a:normAutofit/>
              </a:bodyPr>
              <a:lstStyle/>
              <a:p>
                <a:pPr marL="0" indent="0" algn="just">
                  <a:buNone/>
                </a:pPr>
                <a14:m>
                  <m:oMath xmlns:m="http://schemas.openxmlformats.org/officeDocument/2006/math">
                    <m:d>
                      <m:dPr>
                        <m:begChr m:val="{"/>
                        <m:endChr m:val=""/>
                        <m:ctrlPr>
                          <a:rPr lang="es-MX" sz="2500" i="1" smtClean="0">
                            <a:latin typeface="Cambria Math"/>
                            <a:cs typeface="Arial" panose="020B0604020202020204" pitchFamily="34" charset="0"/>
                          </a:rPr>
                        </m:ctrlPr>
                      </m:dPr>
                      <m:e>
                        <m:eqArr>
                          <m:eqArrPr>
                            <m:ctrlPr>
                              <a:rPr lang="es-MX" sz="2500" i="1" smtClean="0">
                                <a:latin typeface="Cambria Math"/>
                                <a:cs typeface="Arial" panose="020B0604020202020204" pitchFamily="34" charset="0"/>
                              </a:rPr>
                            </m:ctrlPr>
                          </m:eqArrPr>
                          <m:e>
                            <m:r>
                              <a:rPr lang="es-ES" sz="2500" b="0" i="1" smtClean="0">
                                <a:latin typeface="Cambria Math"/>
                                <a:cs typeface="Arial" panose="020B0604020202020204" pitchFamily="34" charset="0"/>
                              </a:rPr>
                              <m:t>3</m:t>
                            </m:r>
                            <m:r>
                              <a:rPr lang="es-ES" sz="2500" b="0" i="1" smtClean="0">
                                <a:latin typeface="Cambria Math"/>
                                <a:cs typeface="Arial" panose="020B0604020202020204" pitchFamily="34" charset="0"/>
                              </a:rPr>
                              <m:t>𝑥</m:t>
                            </m:r>
                            <m:r>
                              <a:rPr lang="es-ES" sz="2500" b="0" i="1" smtClean="0">
                                <a:latin typeface="Cambria Math"/>
                                <a:cs typeface="Arial" panose="020B0604020202020204" pitchFamily="34" charset="0"/>
                              </a:rPr>
                              <m:t>+5</m:t>
                            </m:r>
                            <m:r>
                              <a:rPr lang="es-ES" sz="2500" b="0" i="1" smtClean="0">
                                <a:latin typeface="Cambria Math"/>
                                <a:cs typeface="Arial" panose="020B0604020202020204" pitchFamily="34" charset="0"/>
                              </a:rPr>
                              <m:t>𝑦</m:t>
                            </m:r>
                            <m:r>
                              <a:rPr lang="es-ES" sz="2500" b="0" i="1" smtClean="0">
                                <a:latin typeface="Cambria Math"/>
                                <a:cs typeface="Arial" panose="020B0604020202020204" pitchFamily="34" charset="0"/>
                              </a:rPr>
                              <m:t>=4</m:t>
                            </m:r>
                          </m:e>
                          <m:e>
                            <m:r>
                              <a:rPr lang="es-ES" sz="2500" b="0" i="1" smtClean="0">
                                <a:latin typeface="Cambria Math"/>
                                <a:cs typeface="Arial" panose="020B0604020202020204" pitchFamily="34" charset="0"/>
                              </a:rPr>
                              <m:t>𝑥</m:t>
                            </m:r>
                            <m:r>
                              <a:rPr lang="es-ES" sz="2500" b="0" i="1" smtClean="0">
                                <a:latin typeface="Cambria Math"/>
                                <a:cs typeface="Arial" panose="020B0604020202020204" pitchFamily="34" charset="0"/>
                              </a:rPr>
                              <m:t>−2</m:t>
                            </m:r>
                            <m:r>
                              <a:rPr lang="es-ES" sz="2500" b="0" i="1" smtClean="0">
                                <a:latin typeface="Cambria Math"/>
                                <a:cs typeface="Arial" panose="020B0604020202020204" pitchFamily="34" charset="0"/>
                              </a:rPr>
                              <m:t>𝑦</m:t>
                            </m:r>
                            <m:r>
                              <a:rPr lang="es-ES" sz="2500" b="0" i="1" smtClean="0">
                                <a:latin typeface="Cambria Math"/>
                                <a:cs typeface="Arial" panose="020B0604020202020204" pitchFamily="34" charset="0"/>
                              </a:rPr>
                              <m:t>=6</m:t>
                            </m:r>
                          </m:e>
                        </m:eqArr>
                      </m:e>
                    </m:d>
                  </m:oMath>
                </a14:m>
                <a:r>
                  <a:rPr lang="es-MX" sz="1600" dirty="0" smtClean="0">
                    <a:latin typeface="Arial" panose="020B0604020202020204" pitchFamily="34" charset="0"/>
                    <a:cs typeface="Arial" panose="020B0604020202020204" pitchFamily="34" charset="0"/>
                  </a:rPr>
                  <a:t> (</a:t>
                </a:r>
                <a:r>
                  <a:rPr lang="es-MX" sz="1600" dirty="0" smtClean="0">
                    <a:cs typeface="Arial" panose="020B0604020202020204" pitchFamily="34" charset="0"/>
                  </a:rPr>
                  <a:t>Se puede eliminar cualquier variables, para este ejemplo eliminaremos «x»)</a:t>
                </a:r>
              </a:p>
              <a:p>
                <a:pPr marL="0" indent="0" algn="just">
                  <a:buNone/>
                </a:pPr>
                <a:endParaRPr lang="es-MX" sz="2000" dirty="0" smtClean="0">
                  <a:cs typeface="Arial" panose="020B0604020202020204" pitchFamily="34" charset="0"/>
                </a:endParaRPr>
              </a:p>
              <a:p>
                <a:pPr marL="0" indent="0" algn="just">
                  <a:buNone/>
                </a:pPr>
                <a:r>
                  <a:rPr lang="es-MX" sz="2000" dirty="0" smtClean="0">
                    <a:cs typeface="Arial" panose="020B0604020202020204" pitchFamily="34" charset="0"/>
                  </a:rPr>
                  <a:t>Se multiplica la segunda ecuación por (-3)</a:t>
                </a:r>
              </a:p>
              <a:p>
                <a:pPr marL="0" indent="0" algn="just">
                  <a:buNone/>
                </a:pPr>
                <a:r>
                  <a:rPr lang="es-MX" sz="2000" dirty="0" smtClean="0">
                    <a:cs typeface="Arial" panose="020B0604020202020204" pitchFamily="34" charset="0"/>
                  </a:rPr>
                  <a:t> </a:t>
                </a:r>
                <a14:m>
                  <m:oMath xmlns:m="http://schemas.openxmlformats.org/officeDocument/2006/math">
                    <m:r>
                      <a:rPr lang="es-ES" sz="2000" i="1">
                        <a:latin typeface="Cambria Math"/>
                        <a:cs typeface="Arial" panose="020B0604020202020204" pitchFamily="34" charset="0"/>
                      </a:rPr>
                      <m:t>3</m:t>
                    </m:r>
                    <m:r>
                      <a:rPr lang="es-ES" sz="2000" i="1">
                        <a:latin typeface="Cambria Math"/>
                        <a:cs typeface="Arial" panose="020B0604020202020204" pitchFamily="34" charset="0"/>
                      </a:rPr>
                      <m:t>𝑥</m:t>
                    </m:r>
                    <m:r>
                      <a:rPr lang="es-ES" sz="2000" i="1">
                        <a:latin typeface="Cambria Math"/>
                        <a:cs typeface="Arial" panose="020B0604020202020204" pitchFamily="34" charset="0"/>
                      </a:rPr>
                      <m:t>+5</m:t>
                    </m:r>
                    <m:r>
                      <a:rPr lang="es-ES" sz="2000" i="1">
                        <a:latin typeface="Cambria Math"/>
                        <a:cs typeface="Arial" panose="020B0604020202020204" pitchFamily="34" charset="0"/>
                      </a:rPr>
                      <m:t>𝑦</m:t>
                    </m:r>
                    <m:r>
                      <a:rPr lang="es-ES" sz="2000" i="1">
                        <a:latin typeface="Cambria Math"/>
                        <a:cs typeface="Arial" panose="020B0604020202020204" pitchFamily="34" charset="0"/>
                      </a:rPr>
                      <m:t>=4</m:t>
                    </m:r>
                  </m:oMath>
                </a14:m>
                <a:endParaRPr lang="es-ES" sz="2000" i="1" dirty="0" smtClean="0">
                  <a:latin typeface="Cambria Math"/>
                  <a:cs typeface="Arial" panose="020B0604020202020204" pitchFamily="34" charset="0"/>
                </a:endParaRPr>
              </a:p>
              <a:p>
                <a:pPr marL="0" indent="0" algn="just">
                  <a:buNone/>
                </a:pPr>
                <a14:m>
                  <m:oMathPara xmlns:m="http://schemas.openxmlformats.org/officeDocument/2006/math">
                    <m:oMathParaPr>
                      <m:jc m:val="left"/>
                    </m:oMathParaPr>
                    <m:oMath xmlns:m="http://schemas.openxmlformats.org/officeDocument/2006/math">
                      <m:r>
                        <a:rPr lang="es-ES" sz="2000" b="0" i="1" smtClean="0">
                          <a:latin typeface="Cambria Math"/>
                          <a:cs typeface="Arial" panose="020B0604020202020204" pitchFamily="34" charset="0"/>
                        </a:rPr>
                        <m:t>−3</m:t>
                      </m:r>
                      <m:r>
                        <a:rPr lang="es-ES" sz="2000" b="0" i="1" smtClean="0">
                          <a:latin typeface="Cambria Math"/>
                          <a:cs typeface="Arial" panose="020B0604020202020204" pitchFamily="34" charset="0"/>
                        </a:rPr>
                        <m:t>𝑥</m:t>
                      </m:r>
                      <m:r>
                        <a:rPr lang="es-ES" sz="2000" b="0" i="1" smtClean="0">
                          <a:latin typeface="Cambria Math"/>
                          <a:cs typeface="Arial" panose="020B0604020202020204" pitchFamily="34" charset="0"/>
                        </a:rPr>
                        <m:t>+6</m:t>
                      </m:r>
                      <m:r>
                        <a:rPr lang="es-ES" sz="2000" b="0" i="1" smtClean="0">
                          <a:latin typeface="Cambria Math"/>
                          <a:cs typeface="Arial" panose="020B0604020202020204" pitchFamily="34" charset="0"/>
                        </a:rPr>
                        <m:t>𝑦</m:t>
                      </m:r>
                      <m:r>
                        <a:rPr lang="es-ES" sz="2000" b="0" i="1" smtClean="0">
                          <a:latin typeface="Cambria Math"/>
                          <a:cs typeface="Arial" panose="020B0604020202020204" pitchFamily="34" charset="0"/>
                        </a:rPr>
                        <m:t>=−18</m:t>
                      </m:r>
                    </m:oMath>
                  </m:oMathPara>
                </a14:m>
                <a:endParaRPr lang="es-MX" sz="2000" dirty="0" smtClean="0">
                  <a:cs typeface="Arial" panose="020B0604020202020204" pitchFamily="34" charset="0"/>
                </a:endParaRPr>
              </a:p>
              <a:p>
                <a:pPr marL="0" indent="0" algn="just">
                  <a:buNone/>
                </a:pPr>
                <a:endParaRPr lang="es-MX" sz="2000" dirty="0" smtClean="0">
                  <a:cs typeface="Arial" panose="020B0604020202020204" pitchFamily="34" charset="0"/>
                </a:endParaRPr>
              </a:p>
              <a:p>
                <a:pPr marL="0" indent="0" algn="just">
                  <a:buNone/>
                </a:pPr>
                <a:r>
                  <a:rPr lang="es-MX" sz="2000" dirty="0" smtClean="0">
                    <a:cs typeface="Arial" panose="020B0604020202020204" pitchFamily="34" charset="0"/>
                  </a:rPr>
                  <a:t>Súmense o réstense miembro a miembro ambas ecuacione</a:t>
                </a:r>
                <a:r>
                  <a:rPr lang="es-MX" sz="2000" dirty="0">
                    <a:cs typeface="Arial" panose="020B0604020202020204" pitchFamily="34" charset="0"/>
                  </a:rPr>
                  <a:t>s</a:t>
                </a:r>
              </a:p>
              <a:p>
                <a:pPr marL="0" indent="0" algn="just">
                  <a:buNone/>
                </a:pPr>
                <a:r>
                  <a:rPr lang="es-MX" sz="2000" dirty="0">
                    <a:cs typeface="Arial" panose="020B0604020202020204" pitchFamily="34" charset="0"/>
                  </a:rPr>
                  <a:t> </a:t>
                </a:r>
                <a14:m>
                  <m:oMath xmlns:m="http://schemas.openxmlformats.org/officeDocument/2006/math">
                    <m:r>
                      <a:rPr lang="es-ES" sz="2000" i="1">
                        <a:latin typeface="Cambria Math"/>
                        <a:cs typeface="Arial" panose="020B0604020202020204" pitchFamily="34" charset="0"/>
                      </a:rPr>
                      <m:t>3</m:t>
                    </m:r>
                    <m:r>
                      <a:rPr lang="es-ES" sz="2000" i="1">
                        <a:latin typeface="Cambria Math"/>
                        <a:cs typeface="Arial" panose="020B0604020202020204" pitchFamily="34" charset="0"/>
                      </a:rPr>
                      <m:t>𝑥</m:t>
                    </m:r>
                    <m:r>
                      <a:rPr lang="es-ES" sz="2000" i="1">
                        <a:latin typeface="Cambria Math"/>
                        <a:cs typeface="Arial" panose="020B0604020202020204" pitchFamily="34" charset="0"/>
                      </a:rPr>
                      <m:t>+5</m:t>
                    </m:r>
                    <m:r>
                      <a:rPr lang="es-ES" sz="2000" i="1">
                        <a:latin typeface="Cambria Math"/>
                        <a:cs typeface="Arial" panose="020B0604020202020204" pitchFamily="34" charset="0"/>
                      </a:rPr>
                      <m:t>𝑦</m:t>
                    </m:r>
                    <m:r>
                      <a:rPr lang="es-ES" sz="2000" i="1">
                        <a:latin typeface="Cambria Math"/>
                        <a:cs typeface="Arial" panose="020B0604020202020204" pitchFamily="34" charset="0"/>
                      </a:rPr>
                      <m:t>=4</m:t>
                    </m:r>
                  </m:oMath>
                </a14:m>
                <a:endParaRPr lang="es-ES" sz="2000" i="1" dirty="0" smtClean="0">
                  <a:latin typeface="Cambria Math"/>
                  <a:cs typeface="Arial" panose="020B0604020202020204" pitchFamily="34" charset="0"/>
                </a:endParaRPr>
              </a:p>
              <a:p>
                <a:pPr marL="0" indent="0" algn="just">
                  <a:buNone/>
                </a:pPr>
                <a14:m>
                  <m:oMathPara xmlns:m="http://schemas.openxmlformats.org/officeDocument/2006/math">
                    <m:oMathParaPr>
                      <m:jc m:val="left"/>
                    </m:oMathParaPr>
                    <m:oMath xmlns:m="http://schemas.openxmlformats.org/officeDocument/2006/math">
                      <m:bar>
                        <m:barPr>
                          <m:ctrlPr>
                            <a:rPr lang="es-MX" sz="2000" i="1" smtClean="0">
                              <a:latin typeface="Cambria Math"/>
                              <a:cs typeface="Arial" panose="020B0604020202020204" pitchFamily="34" charset="0"/>
                            </a:rPr>
                          </m:ctrlPr>
                        </m:barPr>
                        <m:e>
                          <m:r>
                            <a:rPr lang="es-ES" sz="2000" i="1">
                              <a:latin typeface="Cambria Math"/>
                              <a:cs typeface="Arial" panose="020B0604020202020204" pitchFamily="34" charset="0"/>
                            </a:rPr>
                            <m:t>−3</m:t>
                          </m:r>
                          <m:r>
                            <a:rPr lang="es-ES" sz="2000" i="1">
                              <a:latin typeface="Cambria Math"/>
                              <a:cs typeface="Arial" panose="020B0604020202020204" pitchFamily="34" charset="0"/>
                            </a:rPr>
                            <m:t>𝑥</m:t>
                          </m:r>
                          <m:r>
                            <a:rPr lang="es-ES" sz="2000" i="1">
                              <a:latin typeface="Cambria Math"/>
                              <a:cs typeface="Arial" panose="020B0604020202020204" pitchFamily="34" charset="0"/>
                            </a:rPr>
                            <m:t>+6</m:t>
                          </m:r>
                          <m:r>
                            <a:rPr lang="es-ES" sz="2000" i="1">
                              <a:latin typeface="Cambria Math"/>
                              <a:cs typeface="Arial" panose="020B0604020202020204" pitchFamily="34" charset="0"/>
                            </a:rPr>
                            <m:t>𝑦</m:t>
                          </m:r>
                          <m:r>
                            <a:rPr lang="es-ES" sz="2000" i="1">
                              <a:latin typeface="Cambria Math"/>
                              <a:cs typeface="Arial" panose="020B0604020202020204" pitchFamily="34" charset="0"/>
                            </a:rPr>
                            <m:t>=−18</m:t>
                          </m:r>
                          <m:r>
                            <m:rPr>
                              <m:nor/>
                            </m:rPr>
                            <a:rPr lang="es-MX" sz="2000" dirty="0">
                              <a:cs typeface="Arial" panose="020B0604020202020204" pitchFamily="34" charset="0"/>
                            </a:rPr>
                            <m:t> </m:t>
                          </m:r>
                        </m:e>
                      </m:bar>
                    </m:oMath>
                  </m:oMathPara>
                </a14:m>
                <a:endParaRPr lang="es-MX" sz="2000" dirty="0">
                  <a:cs typeface="Arial" panose="020B0604020202020204" pitchFamily="34" charset="0"/>
                </a:endParaRPr>
              </a:p>
              <a:p>
                <a:pPr marL="0" indent="0" algn="just">
                  <a:buNone/>
                </a:pPr>
                <a14:m>
                  <m:oMath xmlns:m="http://schemas.openxmlformats.org/officeDocument/2006/math">
                    <m:r>
                      <a:rPr lang="es-ES" sz="2000" b="0" i="1" smtClean="0">
                        <a:latin typeface="Cambria Math"/>
                        <a:cs typeface="Arial" panose="020B0604020202020204" pitchFamily="34" charset="0"/>
                      </a:rPr>
                      <m:t>           11</m:t>
                    </m:r>
                    <m:r>
                      <a:rPr lang="es-ES" sz="2000" b="0" i="1" smtClean="0">
                        <a:latin typeface="Cambria Math"/>
                        <a:cs typeface="Arial" panose="020B0604020202020204" pitchFamily="34" charset="0"/>
                      </a:rPr>
                      <m:t>𝑦</m:t>
                    </m:r>
                    <m:r>
                      <a:rPr lang="es-ES" sz="2000" b="0" i="1" smtClean="0">
                        <a:latin typeface="Cambria Math"/>
                        <a:cs typeface="Arial" panose="020B0604020202020204" pitchFamily="34" charset="0"/>
                      </a:rPr>
                      <m:t>=−14</m:t>
                    </m:r>
                  </m:oMath>
                </a14:m>
                <a:r>
                  <a:rPr lang="es-MX" sz="2000" dirty="0" smtClean="0">
                    <a:cs typeface="Arial" panose="020B0604020202020204" pitchFamily="34" charset="0"/>
                  </a:rPr>
                  <a:t>   Obtenemos una ecuación de una incógnita</a:t>
                </a: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endParaRPr lang="es-MX" dirty="0" smtClean="0"/>
              </a:p>
              <a:p>
                <a:endParaRPr lang="es-MX" b="1" dirty="0">
                  <a:latin typeface="Arial" pitchFamily="34" charset="0"/>
                  <a:cs typeface="Arial" pitchFamily="34" charset="0"/>
                </a:endParaRPr>
              </a:p>
            </p:txBody>
          </p:sp>
        </mc:Choice>
        <mc:Fallback>
          <p:sp>
            <p:nvSpPr>
              <p:cNvPr id="5" name="2 Marcador de contenido"/>
              <p:cNvSpPr>
                <a:spLocks noGrp="1" noRot="1" noChangeAspect="1" noMove="1" noResize="1" noEditPoints="1" noAdjustHandles="1" noChangeArrowheads="1" noChangeShapeType="1" noTextEdit="1"/>
              </p:cNvSpPr>
              <p:nvPr>
                <p:ph idx="1"/>
              </p:nvPr>
            </p:nvSpPr>
            <p:spPr>
              <a:xfrm>
                <a:off x="467544" y="1268760"/>
                <a:ext cx="8352928" cy="4248472"/>
              </a:xfrm>
              <a:blipFill rotWithShape="1">
                <a:blip r:embed="rId3" cstate="print"/>
                <a:stretch>
                  <a:fillRect l="-803" r="-219"/>
                </a:stretch>
              </a:blipFill>
            </p:spPr>
            <p:txBody>
              <a:bodyPr/>
              <a:lstStyle/>
              <a:p>
                <a:r>
                  <a:rPr lang="es-ES">
                    <a:noFill/>
                  </a:rPr>
                  <a:t> </a:t>
                </a:r>
              </a:p>
            </p:txBody>
          </p:sp>
        </mc:Fallback>
      </mc:AlternateContent>
    </p:spTree>
    <p:extLst>
      <p:ext uri="{BB962C8B-B14F-4D97-AF65-F5344CB8AC3E}">
        <p14:creationId xmlns:p14="http://schemas.microsoft.com/office/powerpoint/2010/main" xmlns="" val="354747104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lstStyle/>
          <a:p>
            <a:pPr marL="0" indent="0"/>
            <a:r>
              <a:rPr lang="es-MX" b="1" dirty="0" smtClean="0">
                <a:latin typeface="Arial" pitchFamily="34" charset="0"/>
                <a:cs typeface="Arial" pitchFamily="34" charset="0"/>
              </a:rPr>
              <a:t>Suma o resta</a:t>
            </a:r>
            <a:endParaRPr lang="es-MX" b="1" dirty="0">
              <a:latin typeface="Arial" pitchFamily="34" charset="0"/>
              <a:cs typeface="Arial" pitchFamily="34" charset="0"/>
            </a:endParaRPr>
          </a:p>
        </p:txBody>
      </p:sp>
      <mc:AlternateContent xmlns:mc="http://schemas.openxmlformats.org/markup-compatibility/2006">
        <mc:Choice xmlns:a14="http://schemas.microsoft.com/office/drawing/2010/main" xmlns="" Requires="a14">
          <p:sp>
            <p:nvSpPr>
              <p:cNvPr id="5" name="2 Marcador de contenido"/>
              <p:cNvSpPr>
                <a:spLocks noGrp="1"/>
              </p:cNvSpPr>
              <p:nvPr>
                <p:ph idx="1"/>
              </p:nvPr>
            </p:nvSpPr>
            <p:spPr>
              <a:xfrm>
                <a:off x="467544" y="1196752"/>
                <a:ext cx="8352928" cy="4248472"/>
              </a:xfrm>
            </p:spPr>
            <p:txBody>
              <a:bodyPr>
                <a:normAutofit/>
              </a:bodyPr>
              <a:lstStyle/>
              <a:p>
                <a:pPr marL="0" indent="0" algn="just">
                  <a:buNone/>
                </a:pPr>
                <a:r>
                  <a:rPr lang="es-ES" sz="2000" dirty="0" smtClean="0">
                    <a:cs typeface="Arial" panose="020B0604020202020204" pitchFamily="34" charset="0"/>
                  </a:rPr>
                  <a:t>Despeje la variable de la ecuación</a:t>
                </a:r>
                <a:endParaRPr lang="es-MX" sz="2000" dirty="0">
                  <a:cs typeface="Arial" panose="020B0604020202020204" pitchFamily="34" charset="0"/>
                </a:endParaRPr>
              </a:p>
              <a:p>
                <a:pPr marL="0" indent="0" algn="just">
                  <a:buNone/>
                </a:pPr>
                <a14:m>
                  <m:oMathPara xmlns:m="http://schemas.openxmlformats.org/officeDocument/2006/math">
                    <m:oMathParaPr>
                      <m:jc m:val="left"/>
                    </m:oMathParaPr>
                    <m:oMath xmlns:m="http://schemas.openxmlformats.org/officeDocument/2006/math">
                      <m:r>
                        <a:rPr lang="es-ES" sz="2000" b="0" i="1" smtClean="0">
                          <a:latin typeface="Cambria Math"/>
                          <a:cs typeface="Arial" panose="020B0604020202020204" pitchFamily="34" charset="0"/>
                        </a:rPr>
                        <m:t> 11</m:t>
                      </m:r>
                      <m:r>
                        <a:rPr lang="es-ES" sz="2000" b="0" i="1" smtClean="0">
                          <a:latin typeface="Cambria Math"/>
                          <a:cs typeface="Arial" panose="020B0604020202020204" pitchFamily="34" charset="0"/>
                        </a:rPr>
                        <m:t>𝑦</m:t>
                      </m:r>
                      <m:r>
                        <a:rPr lang="es-ES" sz="2000" b="0" i="1" smtClean="0">
                          <a:latin typeface="Cambria Math"/>
                          <a:cs typeface="Arial" panose="020B0604020202020204" pitchFamily="34" charset="0"/>
                        </a:rPr>
                        <m:t>=−14</m:t>
                      </m:r>
                    </m:oMath>
                  </m:oMathPara>
                </a14:m>
                <a:endParaRPr lang="es-MX" sz="2000" dirty="0" smtClean="0">
                  <a:cs typeface="Arial" panose="020B0604020202020204" pitchFamily="34" charset="0"/>
                </a:endParaRPr>
              </a:p>
              <a:p>
                <a:pPr marL="0" indent="0" algn="just">
                  <a:buNone/>
                </a:pPr>
                <a14:m>
                  <m:oMathPara xmlns:m="http://schemas.openxmlformats.org/officeDocument/2006/math">
                    <m:oMathParaPr>
                      <m:jc m:val="center"/>
                    </m:oMathParaPr>
                    <m:oMath xmlns:m="http://schemas.openxmlformats.org/officeDocument/2006/math">
                      <m:r>
                        <a:rPr lang="es-ES" sz="2000" i="1">
                          <a:latin typeface="Cambria Math"/>
                          <a:cs typeface="Arial" panose="020B0604020202020204" pitchFamily="34" charset="0"/>
                        </a:rPr>
                        <m:t> </m:t>
                      </m:r>
                      <m:r>
                        <a:rPr lang="es-ES" sz="2000" i="1" smtClean="0">
                          <a:solidFill>
                            <a:srgbClr val="FF0000"/>
                          </a:solidFill>
                          <a:latin typeface="Cambria Math"/>
                          <a:cs typeface="Arial" panose="020B0604020202020204" pitchFamily="34" charset="0"/>
                        </a:rPr>
                        <m:t>𝑦</m:t>
                      </m:r>
                      <m:r>
                        <a:rPr lang="es-ES" sz="2000" i="1" smtClean="0">
                          <a:solidFill>
                            <a:srgbClr val="FF0000"/>
                          </a:solidFill>
                          <a:latin typeface="Cambria Math"/>
                          <a:cs typeface="Arial" panose="020B0604020202020204" pitchFamily="34" charset="0"/>
                        </a:rPr>
                        <m:t>=−</m:t>
                      </m:r>
                      <m:f>
                        <m:fPr>
                          <m:ctrlPr>
                            <a:rPr lang="es-ES" sz="2000" i="1" smtClean="0">
                              <a:solidFill>
                                <a:srgbClr val="FF0000"/>
                              </a:solidFill>
                              <a:latin typeface="Cambria Math"/>
                              <a:cs typeface="Arial" panose="020B0604020202020204" pitchFamily="34" charset="0"/>
                            </a:rPr>
                          </m:ctrlPr>
                        </m:fPr>
                        <m:num>
                          <m:r>
                            <a:rPr lang="es-ES" sz="2000" b="0" i="1" smtClean="0">
                              <a:solidFill>
                                <a:srgbClr val="FF0000"/>
                              </a:solidFill>
                              <a:latin typeface="Cambria Math"/>
                              <a:cs typeface="Arial" panose="020B0604020202020204" pitchFamily="34" charset="0"/>
                            </a:rPr>
                            <m:t>14</m:t>
                          </m:r>
                        </m:num>
                        <m:den>
                          <m:r>
                            <a:rPr lang="es-ES" sz="2000" b="0" i="1" smtClean="0">
                              <a:solidFill>
                                <a:srgbClr val="FF0000"/>
                              </a:solidFill>
                              <a:latin typeface="Cambria Math"/>
                              <a:cs typeface="Arial" panose="020B0604020202020204" pitchFamily="34" charset="0"/>
                            </a:rPr>
                            <m:t>11</m:t>
                          </m:r>
                        </m:den>
                      </m:f>
                    </m:oMath>
                  </m:oMathPara>
                </a14:m>
                <a:endParaRPr lang="es-MX" sz="2000" dirty="0">
                  <a:cs typeface="Arial" panose="020B0604020202020204" pitchFamily="34" charset="0"/>
                </a:endParaRPr>
              </a:p>
              <a:p>
                <a:pPr marL="0" indent="0" algn="just">
                  <a:buNone/>
                </a:pPr>
                <a:endParaRPr lang="es-MX" sz="2000" dirty="0" smtClean="0">
                  <a:cs typeface="Arial" panose="020B0604020202020204" pitchFamily="34" charset="0"/>
                </a:endParaRPr>
              </a:p>
              <a:p>
                <a:pPr marL="0" indent="0" algn="just">
                  <a:buNone/>
                </a:pPr>
                <a:r>
                  <a:rPr lang="es-MX" sz="2000" dirty="0" smtClean="0">
                    <a:cs typeface="Arial" panose="020B0604020202020204" pitchFamily="34" charset="0"/>
                  </a:rPr>
                  <a:t>Ahora se sustituye el valor de </a:t>
                </a:r>
                <a14:m>
                  <m:oMath xmlns:m="http://schemas.openxmlformats.org/officeDocument/2006/math">
                    <m:r>
                      <m:rPr>
                        <m:sty m:val="p"/>
                      </m:rPr>
                      <a:rPr lang="es-ES" sz="2000" b="0" i="0" smtClean="0">
                        <a:latin typeface="Cambria Math"/>
                        <a:cs typeface="Arial" panose="020B0604020202020204" pitchFamily="34" charset="0"/>
                      </a:rPr>
                      <m:t>y</m:t>
                    </m:r>
                    <m:r>
                      <a:rPr lang="es-ES" sz="2000" b="0" i="0" smtClean="0">
                        <a:latin typeface="Cambria Math"/>
                        <a:cs typeface="Arial" panose="020B0604020202020204" pitchFamily="34" charset="0"/>
                      </a:rPr>
                      <m:t>=−</m:t>
                    </m:r>
                    <m:f>
                      <m:fPr>
                        <m:ctrlPr>
                          <a:rPr lang="es-MX" sz="2000" i="1" smtClean="0">
                            <a:latin typeface="Cambria Math"/>
                            <a:cs typeface="Arial" panose="020B0604020202020204" pitchFamily="34" charset="0"/>
                          </a:rPr>
                        </m:ctrlPr>
                      </m:fPr>
                      <m:num>
                        <m:r>
                          <a:rPr lang="es-ES" sz="2000" b="0" i="1" smtClean="0">
                            <a:latin typeface="Cambria Math"/>
                            <a:cs typeface="Arial" panose="020B0604020202020204" pitchFamily="34" charset="0"/>
                          </a:rPr>
                          <m:t>14</m:t>
                        </m:r>
                      </m:num>
                      <m:den>
                        <m:r>
                          <a:rPr lang="es-ES" sz="2000" b="0" i="1" smtClean="0">
                            <a:latin typeface="Cambria Math"/>
                            <a:cs typeface="Arial" panose="020B0604020202020204" pitchFamily="34" charset="0"/>
                          </a:rPr>
                          <m:t>11</m:t>
                        </m:r>
                      </m:den>
                    </m:f>
                  </m:oMath>
                </a14:m>
                <a:r>
                  <a:rPr lang="es-MX" sz="2000" dirty="0" smtClean="0">
                    <a:cs typeface="Arial" panose="020B0604020202020204" pitchFamily="34" charset="0"/>
                  </a:rPr>
                  <a:t> en cualquiera de las ecuaciones iniciales y se resuelve la ecuación resultante (sustituimos en la segunda)</a:t>
                </a:r>
                <a:endParaRPr lang="es-MX" sz="2000" dirty="0">
                  <a:cs typeface="Arial" panose="020B0604020202020204" pitchFamily="34" charset="0"/>
                </a:endParaRPr>
              </a:p>
              <a:p>
                <a:pPr marL="0" indent="0" algn="just">
                  <a:buNone/>
                </a:pPr>
                <a14:m>
                  <m:oMath xmlns:m="http://schemas.openxmlformats.org/officeDocument/2006/math">
                    <m:d>
                      <m:dPr>
                        <m:begChr m:val="{"/>
                        <m:endChr m:val=""/>
                        <m:ctrlPr>
                          <a:rPr lang="es-MX" sz="2000" i="1">
                            <a:latin typeface="Cambria Math"/>
                            <a:cs typeface="Arial" panose="020B0604020202020204" pitchFamily="34" charset="0"/>
                          </a:rPr>
                        </m:ctrlPr>
                      </m:dPr>
                      <m:e>
                        <m:eqArr>
                          <m:eqArrPr>
                            <m:ctrlPr>
                              <a:rPr lang="es-MX" sz="2000" i="1">
                                <a:latin typeface="Cambria Math"/>
                                <a:cs typeface="Arial" panose="020B0604020202020204" pitchFamily="34" charset="0"/>
                              </a:rPr>
                            </m:ctrlPr>
                          </m:eqArrPr>
                          <m:e>
                            <m:r>
                              <a:rPr lang="es-ES" sz="2000" i="1">
                                <a:latin typeface="Cambria Math"/>
                                <a:cs typeface="Arial" panose="020B0604020202020204" pitchFamily="34" charset="0"/>
                              </a:rPr>
                              <m:t>3</m:t>
                            </m:r>
                            <m:r>
                              <a:rPr lang="es-ES" sz="2000" i="1">
                                <a:latin typeface="Cambria Math"/>
                                <a:cs typeface="Arial" panose="020B0604020202020204" pitchFamily="34" charset="0"/>
                              </a:rPr>
                              <m:t>𝑥</m:t>
                            </m:r>
                            <m:r>
                              <a:rPr lang="es-ES" sz="2000" i="1">
                                <a:latin typeface="Cambria Math"/>
                                <a:cs typeface="Arial" panose="020B0604020202020204" pitchFamily="34" charset="0"/>
                              </a:rPr>
                              <m:t>+5</m:t>
                            </m:r>
                            <m:r>
                              <a:rPr lang="es-ES" sz="2000" i="1">
                                <a:latin typeface="Cambria Math"/>
                                <a:cs typeface="Arial" panose="020B0604020202020204" pitchFamily="34" charset="0"/>
                              </a:rPr>
                              <m:t>𝑦</m:t>
                            </m:r>
                            <m:r>
                              <a:rPr lang="es-ES" sz="2000" i="1">
                                <a:latin typeface="Cambria Math"/>
                                <a:cs typeface="Arial" panose="020B0604020202020204" pitchFamily="34" charset="0"/>
                              </a:rPr>
                              <m:t>=4</m:t>
                            </m:r>
                          </m:e>
                          <m:e>
                            <m:r>
                              <a:rPr lang="es-ES" sz="2000" i="1">
                                <a:latin typeface="Cambria Math"/>
                                <a:cs typeface="Arial" panose="020B0604020202020204" pitchFamily="34" charset="0"/>
                              </a:rPr>
                              <m:t>𝑥</m:t>
                            </m:r>
                            <m:r>
                              <a:rPr lang="es-ES" sz="2000" i="1">
                                <a:latin typeface="Cambria Math"/>
                                <a:cs typeface="Arial" panose="020B0604020202020204" pitchFamily="34" charset="0"/>
                              </a:rPr>
                              <m:t>−2</m:t>
                            </m:r>
                            <m:r>
                              <a:rPr lang="es-ES" sz="2000" i="1">
                                <a:latin typeface="Cambria Math"/>
                                <a:cs typeface="Arial" panose="020B0604020202020204" pitchFamily="34" charset="0"/>
                              </a:rPr>
                              <m:t>𝑦</m:t>
                            </m:r>
                            <m:r>
                              <a:rPr lang="es-ES" sz="2000" i="1">
                                <a:latin typeface="Cambria Math"/>
                                <a:cs typeface="Arial" panose="020B0604020202020204" pitchFamily="34" charset="0"/>
                              </a:rPr>
                              <m:t>=6</m:t>
                            </m:r>
                          </m:e>
                        </m:eqArr>
                      </m:e>
                    </m:d>
                  </m:oMath>
                </a14:m>
                <a:r>
                  <a:rPr lang="es-MX" sz="2000" dirty="0" smtClean="0">
                    <a:cs typeface="Arial" panose="020B0604020202020204" pitchFamily="34" charset="0"/>
                  </a:rPr>
                  <a:t>              </a:t>
                </a:r>
                <a14:m>
                  <m:oMath xmlns:m="http://schemas.openxmlformats.org/officeDocument/2006/math">
                    <m:r>
                      <a:rPr lang="es-ES" sz="2000" i="1">
                        <a:latin typeface="Cambria Math"/>
                        <a:cs typeface="Arial" panose="020B0604020202020204" pitchFamily="34" charset="0"/>
                      </a:rPr>
                      <m:t>𝑥</m:t>
                    </m:r>
                    <m:r>
                      <a:rPr lang="es-ES" sz="2000" i="1">
                        <a:latin typeface="Cambria Math"/>
                        <a:cs typeface="Arial" panose="020B0604020202020204" pitchFamily="34" charset="0"/>
                      </a:rPr>
                      <m:t>−2</m:t>
                    </m:r>
                    <m:r>
                      <a:rPr lang="es-ES" sz="2000" i="1">
                        <a:latin typeface="Cambria Math"/>
                        <a:cs typeface="Arial" panose="020B0604020202020204" pitchFamily="34" charset="0"/>
                      </a:rPr>
                      <m:t>𝑦</m:t>
                    </m:r>
                    <m:r>
                      <a:rPr lang="es-ES" sz="2000" i="1">
                        <a:latin typeface="Cambria Math"/>
                        <a:cs typeface="Arial" panose="020B0604020202020204" pitchFamily="34" charset="0"/>
                      </a:rPr>
                      <m:t>=6;</m:t>
                    </m:r>
                  </m:oMath>
                </a14:m>
                <a:r>
                  <a:rPr lang="es-MX" sz="2000" dirty="0" smtClean="0">
                    <a:cs typeface="Arial" panose="020B0604020202020204" pitchFamily="34" charset="0"/>
                  </a:rPr>
                  <a:t>     </a:t>
                </a:r>
                <a14:m>
                  <m:oMath xmlns:m="http://schemas.openxmlformats.org/officeDocument/2006/math">
                    <m:r>
                      <a:rPr lang="es-ES" sz="2000" i="1">
                        <a:latin typeface="Cambria Math"/>
                        <a:cs typeface="Arial" panose="020B0604020202020204" pitchFamily="34" charset="0"/>
                      </a:rPr>
                      <m:t>𝑥</m:t>
                    </m:r>
                    <m:r>
                      <a:rPr lang="es-ES" sz="2000" i="1">
                        <a:latin typeface="Cambria Math"/>
                        <a:cs typeface="Arial" panose="020B0604020202020204" pitchFamily="34" charset="0"/>
                      </a:rPr>
                      <m:t>−2</m:t>
                    </m:r>
                    <m:d>
                      <m:dPr>
                        <m:ctrlPr>
                          <a:rPr lang="es-ES" sz="2000" i="1" smtClean="0">
                            <a:latin typeface="Cambria Math"/>
                            <a:cs typeface="Arial" panose="020B0604020202020204" pitchFamily="34" charset="0"/>
                          </a:rPr>
                        </m:ctrlPr>
                      </m:dPr>
                      <m:e>
                        <m:r>
                          <a:rPr lang="es-ES" sz="2000">
                            <a:latin typeface="Cambria Math"/>
                            <a:cs typeface="Arial" panose="020B0604020202020204" pitchFamily="34" charset="0"/>
                          </a:rPr>
                          <m:t>−</m:t>
                        </m:r>
                        <m:f>
                          <m:fPr>
                            <m:ctrlPr>
                              <a:rPr lang="es-MX" sz="2000" i="1">
                                <a:latin typeface="Cambria Math"/>
                                <a:cs typeface="Arial" panose="020B0604020202020204" pitchFamily="34" charset="0"/>
                              </a:rPr>
                            </m:ctrlPr>
                          </m:fPr>
                          <m:num>
                            <m:r>
                              <a:rPr lang="es-ES" sz="2000" i="1">
                                <a:latin typeface="Cambria Math"/>
                                <a:cs typeface="Arial" panose="020B0604020202020204" pitchFamily="34" charset="0"/>
                              </a:rPr>
                              <m:t>14</m:t>
                            </m:r>
                          </m:num>
                          <m:den>
                            <m:r>
                              <a:rPr lang="es-ES" sz="2000" i="1">
                                <a:latin typeface="Cambria Math"/>
                                <a:cs typeface="Arial" panose="020B0604020202020204" pitchFamily="34" charset="0"/>
                              </a:rPr>
                              <m:t>11</m:t>
                            </m:r>
                          </m:den>
                        </m:f>
                      </m:e>
                    </m:d>
                    <m:r>
                      <a:rPr lang="es-ES" sz="2000" i="1">
                        <a:latin typeface="Cambria Math"/>
                        <a:cs typeface="Arial" panose="020B0604020202020204" pitchFamily="34" charset="0"/>
                      </a:rPr>
                      <m:t>=6</m:t>
                    </m:r>
                    <m:r>
                      <a:rPr lang="es-ES" sz="2000" b="0" i="1" smtClean="0">
                        <a:latin typeface="Cambria Math"/>
                        <a:cs typeface="Arial" panose="020B0604020202020204" pitchFamily="34" charset="0"/>
                      </a:rPr>
                      <m:t>;</m:t>
                    </m:r>
                  </m:oMath>
                </a14:m>
                <a:r>
                  <a:rPr lang="es-MX" sz="2000" dirty="0" smtClean="0">
                    <a:cs typeface="Arial" panose="020B0604020202020204" pitchFamily="34" charset="0"/>
                  </a:rPr>
                  <a:t>         </a:t>
                </a:r>
                <a14:m>
                  <m:oMath xmlns:m="http://schemas.openxmlformats.org/officeDocument/2006/math">
                    <m:r>
                      <a:rPr lang="es-ES" sz="2000" i="1">
                        <a:latin typeface="Cambria Math"/>
                        <a:cs typeface="Arial" panose="020B0604020202020204" pitchFamily="34" charset="0"/>
                      </a:rPr>
                      <m:t>𝑥</m:t>
                    </m:r>
                    <m:r>
                      <a:rPr lang="es-ES" sz="2000" i="1">
                        <a:latin typeface="Cambria Math"/>
                        <a:cs typeface="Arial" panose="020B0604020202020204" pitchFamily="34" charset="0"/>
                      </a:rPr>
                      <m:t>+</m:t>
                    </m:r>
                    <m:f>
                      <m:fPr>
                        <m:ctrlPr>
                          <a:rPr lang="es-ES" sz="2000" i="1">
                            <a:latin typeface="Cambria Math"/>
                            <a:cs typeface="Arial" panose="020B0604020202020204" pitchFamily="34" charset="0"/>
                          </a:rPr>
                        </m:ctrlPr>
                      </m:fPr>
                      <m:num>
                        <m:r>
                          <a:rPr lang="es-ES" sz="2000" i="1">
                            <a:latin typeface="Cambria Math"/>
                            <a:cs typeface="Arial" panose="020B0604020202020204" pitchFamily="34" charset="0"/>
                          </a:rPr>
                          <m:t>28</m:t>
                        </m:r>
                      </m:num>
                      <m:den>
                        <m:r>
                          <a:rPr lang="es-ES" sz="2000" i="1">
                            <a:latin typeface="Cambria Math"/>
                            <a:cs typeface="Arial" panose="020B0604020202020204" pitchFamily="34" charset="0"/>
                          </a:rPr>
                          <m:t>11</m:t>
                        </m:r>
                      </m:den>
                    </m:f>
                    <m:r>
                      <a:rPr lang="es-ES" sz="2000" i="1">
                        <a:latin typeface="Cambria Math"/>
                        <a:cs typeface="Arial" panose="020B0604020202020204" pitchFamily="34" charset="0"/>
                      </a:rPr>
                      <m:t>=6</m:t>
                    </m:r>
                  </m:oMath>
                </a14:m>
                <a:r>
                  <a:rPr lang="es-MX" sz="2000" dirty="0">
                    <a:cs typeface="Arial" panose="020B0604020202020204" pitchFamily="34" charset="0"/>
                  </a:rPr>
                  <a:t>;</a:t>
                </a:r>
                <a:r>
                  <a:rPr lang="es-MX" sz="2000" dirty="0" smtClean="0">
                    <a:cs typeface="Arial" panose="020B0604020202020204" pitchFamily="34" charset="0"/>
                  </a:rPr>
                  <a:t> </a:t>
                </a:r>
              </a:p>
              <a:p>
                <a:pPr marL="0" indent="0" algn="just">
                  <a:buNone/>
                </a:pPr>
                <a:endParaRPr lang="es-MX" sz="2000" dirty="0" smtClean="0">
                  <a:cs typeface="Arial" panose="020B0604020202020204" pitchFamily="34" charset="0"/>
                </a:endParaRPr>
              </a:p>
              <a:p>
                <a:pPr marL="0" indent="0" algn="just">
                  <a:buNone/>
                </a:pPr>
                <a14:m>
                  <m:oMathPara xmlns:m="http://schemas.openxmlformats.org/officeDocument/2006/math">
                    <m:oMathParaPr>
                      <m:jc m:val="center"/>
                    </m:oMathParaPr>
                    <m:oMath xmlns:m="http://schemas.openxmlformats.org/officeDocument/2006/math">
                      <m:r>
                        <a:rPr lang="es-ES" sz="2000" i="1">
                          <a:latin typeface="Cambria Math"/>
                          <a:cs typeface="Arial" panose="020B0604020202020204" pitchFamily="34" charset="0"/>
                        </a:rPr>
                        <m:t> </m:t>
                      </m:r>
                      <m:r>
                        <a:rPr lang="es-ES" sz="2000" b="0" i="1" smtClean="0">
                          <a:solidFill>
                            <a:srgbClr val="FF0000"/>
                          </a:solidFill>
                          <a:latin typeface="Cambria Math"/>
                          <a:cs typeface="Arial" panose="020B0604020202020204" pitchFamily="34" charset="0"/>
                        </a:rPr>
                        <m:t>𝑥</m:t>
                      </m:r>
                      <m:r>
                        <a:rPr lang="es-ES" sz="2000" i="1">
                          <a:solidFill>
                            <a:srgbClr val="FF0000"/>
                          </a:solidFill>
                          <a:latin typeface="Cambria Math"/>
                          <a:cs typeface="Arial" panose="020B0604020202020204" pitchFamily="34" charset="0"/>
                        </a:rPr>
                        <m:t>=</m:t>
                      </m:r>
                      <m:f>
                        <m:fPr>
                          <m:ctrlPr>
                            <a:rPr lang="es-ES" sz="2000" i="1">
                              <a:solidFill>
                                <a:srgbClr val="FF0000"/>
                              </a:solidFill>
                              <a:latin typeface="Cambria Math"/>
                              <a:cs typeface="Arial" panose="020B0604020202020204" pitchFamily="34" charset="0"/>
                            </a:rPr>
                          </m:ctrlPr>
                        </m:fPr>
                        <m:num>
                          <m:r>
                            <a:rPr lang="es-ES" sz="2000" b="0" i="1" smtClean="0">
                              <a:solidFill>
                                <a:srgbClr val="FF0000"/>
                              </a:solidFill>
                              <a:latin typeface="Cambria Math"/>
                              <a:cs typeface="Arial" panose="020B0604020202020204" pitchFamily="34" charset="0"/>
                            </a:rPr>
                            <m:t>38</m:t>
                          </m:r>
                        </m:num>
                        <m:den>
                          <m:r>
                            <a:rPr lang="es-ES" sz="2000" i="1">
                              <a:solidFill>
                                <a:srgbClr val="FF0000"/>
                              </a:solidFill>
                              <a:latin typeface="Cambria Math"/>
                              <a:cs typeface="Arial" panose="020B0604020202020204" pitchFamily="34" charset="0"/>
                            </a:rPr>
                            <m:t>11</m:t>
                          </m:r>
                        </m:den>
                      </m:f>
                    </m:oMath>
                  </m:oMathPara>
                </a14:m>
                <a:endParaRPr lang="es-MX" sz="2000" dirty="0">
                  <a:cs typeface="Arial" panose="020B0604020202020204" pitchFamily="34" charset="0"/>
                </a:endParaRPr>
              </a:p>
              <a:p>
                <a:pPr marL="0" indent="0" algn="just">
                  <a:buNone/>
                </a:pPr>
                <a:endParaRPr lang="es-MX" sz="2000" dirty="0" smtClean="0">
                  <a:cs typeface="Arial" panose="020B0604020202020204" pitchFamily="34" charset="0"/>
                </a:endParaRPr>
              </a:p>
              <a:p>
                <a:pPr marL="0" indent="0" algn="just">
                  <a:buNone/>
                </a:pPr>
                <a:endParaRPr lang="es-ES" sz="2000" i="1" dirty="0" smtClean="0">
                  <a:latin typeface="Cambria Math"/>
                  <a:cs typeface="Arial" panose="020B0604020202020204" pitchFamily="34" charset="0"/>
                </a:endParaRPr>
              </a:p>
              <a:p>
                <a:pPr marL="0" indent="0" algn="just">
                  <a:buNone/>
                </a:pPr>
                <a:endParaRPr lang="es-MX" sz="2000" dirty="0" smtClean="0">
                  <a:cs typeface="Arial" panose="020B0604020202020204" pitchFamily="34" charset="0"/>
                </a:endParaRPr>
              </a:p>
              <a:p>
                <a:pPr marL="0" indent="0" algn="just">
                  <a:buNone/>
                </a:pPr>
                <a:endParaRPr lang="es-MX" sz="2000" dirty="0" smtClean="0">
                  <a:cs typeface="Arial" panose="020B0604020202020204" pitchFamily="34" charset="0"/>
                </a:endParaRP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endParaRPr lang="es-MX" dirty="0" smtClean="0"/>
              </a:p>
              <a:p>
                <a:endParaRPr lang="es-MX" b="1" dirty="0">
                  <a:latin typeface="Arial" pitchFamily="34" charset="0"/>
                  <a:cs typeface="Arial" pitchFamily="34" charset="0"/>
                </a:endParaRPr>
              </a:p>
            </p:txBody>
          </p:sp>
        </mc:Choice>
        <mc:Fallback>
          <p:sp>
            <p:nvSpPr>
              <p:cNvPr id="5" name="2 Marcador de contenido"/>
              <p:cNvSpPr>
                <a:spLocks noGrp="1" noRot="1" noChangeAspect="1" noMove="1" noResize="1" noEditPoints="1" noAdjustHandles="1" noChangeArrowheads="1" noChangeShapeType="1" noTextEdit="1"/>
              </p:cNvSpPr>
              <p:nvPr>
                <p:ph idx="1"/>
              </p:nvPr>
            </p:nvSpPr>
            <p:spPr>
              <a:xfrm>
                <a:off x="467544" y="1196752"/>
                <a:ext cx="8352928" cy="4248472"/>
              </a:xfrm>
              <a:blipFill rotWithShape="1">
                <a:blip r:embed="rId3" cstate="print"/>
                <a:stretch>
                  <a:fillRect l="-803" t="-717" r="-730"/>
                </a:stretch>
              </a:blipFill>
            </p:spPr>
            <p:txBody>
              <a:bodyPr/>
              <a:lstStyle/>
              <a:p>
                <a:r>
                  <a:rPr lang="es-ES">
                    <a:noFill/>
                  </a:rPr>
                  <a:t> </a:t>
                </a:r>
              </a:p>
            </p:txBody>
          </p:sp>
        </mc:Fallback>
      </mc:AlternateContent>
      <p:sp>
        <p:nvSpPr>
          <p:cNvPr id="3" name="2 Flecha derecha"/>
          <p:cNvSpPr/>
          <p:nvPr/>
        </p:nvSpPr>
        <p:spPr>
          <a:xfrm>
            <a:off x="2123728" y="3549321"/>
            <a:ext cx="432048" cy="28803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a:ln>
                <a:solidFill>
                  <a:schemeClr val="tx1"/>
                </a:solidFill>
              </a:ln>
              <a:solidFill>
                <a:schemeClr val="tx1"/>
              </a:solidFill>
            </a:endParaRPr>
          </a:p>
        </p:txBody>
      </p:sp>
    </p:spTree>
    <p:extLst>
      <p:ext uri="{BB962C8B-B14F-4D97-AF65-F5344CB8AC3E}">
        <p14:creationId xmlns:p14="http://schemas.microsoft.com/office/powerpoint/2010/main" xmlns="" val="103613761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6" name="1 Título"/>
          <p:cNvSpPr>
            <a:spLocks noGrp="1"/>
          </p:cNvSpPr>
          <p:nvPr>
            <p:ph type="title"/>
          </p:nvPr>
        </p:nvSpPr>
        <p:spPr>
          <a:xfrm>
            <a:off x="457200" y="274638"/>
            <a:ext cx="8229600" cy="1143000"/>
          </a:xfrm>
        </p:spPr>
        <p:txBody>
          <a:bodyPr/>
          <a:lstStyle/>
          <a:p>
            <a:pPr marL="0" indent="0"/>
            <a:r>
              <a:rPr lang="es-MX" b="1" dirty="0">
                <a:latin typeface="Arial" pitchFamily="34" charset="0"/>
                <a:cs typeface="Arial" pitchFamily="34" charset="0"/>
              </a:rPr>
              <a:t>Referencias</a:t>
            </a:r>
          </a:p>
        </p:txBody>
      </p:sp>
      <p:sp>
        <p:nvSpPr>
          <p:cNvPr id="7" name="Rectángulo 3"/>
          <p:cNvSpPr/>
          <p:nvPr/>
        </p:nvSpPr>
        <p:spPr>
          <a:xfrm>
            <a:off x="251520" y="1484784"/>
            <a:ext cx="8712968" cy="4241739"/>
          </a:xfrm>
          <a:prstGeom prst="rect">
            <a:avLst/>
          </a:prstGeom>
        </p:spPr>
        <p:txBody>
          <a:bodyPr wrap="square">
            <a:spAutoFit/>
          </a:bodyPr>
          <a:lstStyle/>
          <a:p>
            <a:pPr marL="342900" lvl="0" indent="-342900" algn="just">
              <a:lnSpc>
                <a:spcPct val="107000"/>
              </a:lnSpc>
              <a:spcAft>
                <a:spcPts val="0"/>
              </a:spcAft>
              <a:buFont typeface="Symbol" panose="05050102010706020507" pitchFamily="18" charset="2"/>
              <a:buChar char=""/>
            </a:pPr>
            <a:r>
              <a:rPr lang="es-ES" sz="2400" dirty="0" smtClean="0"/>
              <a:t>Allen R. Angel</a:t>
            </a:r>
            <a:r>
              <a:rPr lang="es-MX" sz="2400" dirty="0" smtClean="0">
                <a:solidFill>
                  <a:srgbClr val="000000"/>
                </a:solidFill>
                <a:ea typeface="Calibri" panose="020F0502020204030204" pitchFamily="34" charset="0"/>
                <a:cs typeface="Arial" panose="020B0604020202020204" pitchFamily="34" charset="0"/>
              </a:rPr>
              <a:t>, </a:t>
            </a:r>
            <a:r>
              <a:rPr lang="es-ES" sz="2400" dirty="0" smtClean="0"/>
              <a:t>Algebra intermedia</a:t>
            </a:r>
            <a:r>
              <a:rPr lang="es-MX" sz="2400" dirty="0" smtClean="0">
                <a:solidFill>
                  <a:srgbClr val="000000"/>
                </a:solidFill>
                <a:ea typeface="Calibri" panose="020F0502020204030204" pitchFamily="34" charset="0"/>
                <a:cs typeface="Arial" panose="020B0604020202020204" pitchFamily="34" charset="0"/>
              </a:rPr>
              <a:t>, </a:t>
            </a:r>
            <a:r>
              <a:rPr lang="es-ES" sz="2400" dirty="0" smtClean="0"/>
              <a:t>Pearson </a:t>
            </a:r>
            <a:r>
              <a:rPr lang="es-MX" sz="2400" dirty="0">
                <a:solidFill>
                  <a:srgbClr val="000000"/>
                </a:solidFill>
                <a:ea typeface="Calibri" panose="020F0502020204030204" pitchFamily="34" charset="0"/>
                <a:cs typeface="Arial" panose="020B0604020202020204" pitchFamily="34" charset="0"/>
              </a:rPr>
              <a:t>educación, </a:t>
            </a:r>
            <a:r>
              <a:rPr lang="es-MX" sz="2400" dirty="0" smtClean="0">
                <a:solidFill>
                  <a:srgbClr val="000000"/>
                </a:solidFill>
                <a:ea typeface="Calibri" panose="020F0502020204030204" pitchFamily="34" charset="0"/>
                <a:cs typeface="Arial" panose="020B0604020202020204" pitchFamily="34" charset="0"/>
              </a:rPr>
              <a:t>7ª edición, </a:t>
            </a:r>
            <a:r>
              <a:rPr lang="es-MX" sz="2400" dirty="0">
                <a:solidFill>
                  <a:srgbClr val="000000"/>
                </a:solidFill>
                <a:ea typeface="Calibri" panose="020F0502020204030204" pitchFamily="34" charset="0"/>
                <a:cs typeface="Arial" panose="020B0604020202020204" pitchFamily="34" charset="0"/>
              </a:rPr>
              <a:t>M</a:t>
            </a:r>
            <a:r>
              <a:rPr lang="es-MX" sz="2400" dirty="0" smtClean="0">
                <a:solidFill>
                  <a:srgbClr val="000000"/>
                </a:solidFill>
                <a:ea typeface="Calibri" panose="020F0502020204030204" pitchFamily="34" charset="0"/>
                <a:cs typeface="Arial" panose="020B0604020202020204" pitchFamily="34" charset="0"/>
              </a:rPr>
              <a:t>éxico, 2008.</a:t>
            </a:r>
          </a:p>
          <a:p>
            <a:pPr lvl="0" algn="just">
              <a:lnSpc>
                <a:spcPct val="107000"/>
              </a:lnSpc>
              <a:spcAft>
                <a:spcPts val="0"/>
              </a:spcAft>
            </a:pPr>
            <a:endParaRPr lang="es-MX" sz="1200" dirty="0" smtClean="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r>
              <a:rPr lang="es-ES" sz="2400" dirty="0" err="1" smtClean="0"/>
              <a:t>Swokowski</a:t>
            </a:r>
            <a:r>
              <a:rPr lang="es-ES" sz="2400" dirty="0" smtClean="0"/>
              <a:t> </a:t>
            </a:r>
            <a:r>
              <a:rPr lang="es-ES" sz="2400" dirty="0" err="1" smtClean="0"/>
              <a:t>Earl</a:t>
            </a:r>
            <a:r>
              <a:rPr lang="es-ES" sz="2400" dirty="0" smtClean="0"/>
              <a:t> W.</a:t>
            </a:r>
            <a:r>
              <a:rPr lang="en-US" sz="2400" dirty="0" smtClean="0">
                <a:solidFill>
                  <a:srgbClr val="000000"/>
                </a:solidFill>
                <a:ea typeface="Calibri" panose="020F0502020204030204" pitchFamily="34" charset="0"/>
                <a:cs typeface="Arial" panose="020B0604020202020204" pitchFamily="34" charset="0"/>
              </a:rPr>
              <a:t>, </a:t>
            </a:r>
            <a:r>
              <a:rPr lang="it-IT" sz="2400" dirty="0" smtClean="0"/>
              <a:t>Algebra y trigonometr</a:t>
            </a:r>
            <a:r>
              <a:rPr lang="es-ES" sz="2400" dirty="0"/>
              <a:t>í</a:t>
            </a:r>
            <a:r>
              <a:rPr lang="it-IT" sz="2400" dirty="0" smtClean="0"/>
              <a:t>a con geometr</a:t>
            </a:r>
            <a:r>
              <a:rPr lang="es-ES" sz="2400" dirty="0"/>
              <a:t>í</a:t>
            </a:r>
            <a:r>
              <a:rPr lang="it-IT" sz="2400" dirty="0" smtClean="0"/>
              <a:t>a anal</a:t>
            </a:r>
            <a:r>
              <a:rPr lang="es-ES" sz="2400" dirty="0"/>
              <a:t>í</a:t>
            </a:r>
            <a:r>
              <a:rPr lang="it-IT" sz="2400" dirty="0" smtClean="0"/>
              <a:t>tica</a:t>
            </a:r>
            <a:r>
              <a:rPr lang="en-US" sz="2400" dirty="0" smtClean="0">
                <a:solidFill>
                  <a:srgbClr val="000000"/>
                </a:solidFill>
                <a:ea typeface="Calibri" panose="020F0502020204030204" pitchFamily="34" charset="0"/>
                <a:cs typeface="Arial" panose="020B0604020202020204" pitchFamily="34" charset="0"/>
              </a:rPr>
              <a:t>, </a:t>
            </a:r>
            <a:r>
              <a:rPr lang="es-ES" sz="2400" dirty="0" err="1" smtClean="0"/>
              <a:t>Cengage</a:t>
            </a:r>
            <a:r>
              <a:rPr lang="es-ES" sz="2400" dirty="0" smtClean="0"/>
              <a:t> </a:t>
            </a:r>
            <a:r>
              <a:rPr lang="es-ES" sz="2400" dirty="0" err="1"/>
              <a:t>L</a:t>
            </a:r>
            <a:r>
              <a:rPr lang="es-ES" sz="2400" dirty="0" err="1" smtClean="0"/>
              <a:t>earning</a:t>
            </a:r>
            <a:r>
              <a:rPr lang="en-US" sz="2400" dirty="0" smtClean="0">
                <a:solidFill>
                  <a:srgbClr val="000000"/>
                </a:solidFill>
                <a:ea typeface="Calibri" panose="020F0502020204030204" pitchFamily="34" charset="0"/>
                <a:cs typeface="Arial" panose="020B0604020202020204" pitchFamily="34" charset="0"/>
              </a:rPr>
              <a:t>, 13ª </a:t>
            </a:r>
            <a:r>
              <a:rPr lang="es-MX" sz="2400" dirty="0" smtClean="0">
                <a:solidFill>
                  <a:srgbClr val="000000"/>
                </a:solidFill>
                <a:ea typeface="Calibri" panose="020F0502020204030204" pitchFamily="34" charset="0"/>
                <a:cs typeface="Arial" panose="020B0604020202020204" pitchFamily="34" charset="0"/>
              </a:rPr>
              <a:t>edición, </a:t>
            </a:r>
            <a:r>
              <a:rPr lang="es-MX" sz="2400" dirty="0">
                <a:solidFill>
                  <a:srgbClr val="000000"/>
                </a:solidFill>
                <a:ea typeface="Calibri" panose="020F0502020204030204" pitchFamily="34" charset="0"/>
                <a:cs typeface="Arial" panose="020B0604020202020204" pitchFamily="34" charset="0"/>
              </a:rPr>
              <a:t>M</a:t>
            </a:r>
            <a:r>
              <a:rPr lang="es-MX" sz="2400" dirty="0" smtClean="0">
                <a:solidFill>
                  <a:srgbClr val="000000"/>
                </a:solidFill>
                <a:ea typeface="Calibri" panose="020F0502020204030204" pitchFamily="34" charset="0"/>
                <a:cs typeface="Arial" panose="020B0604020202020204" pitchFamily="34" charset="0"/>
              </a:rPr>
              <a:t>éxico, 2011. </a:t>
            </a:r>
          </a:p>
          <a:p>
            <a:pPr lvl="0" algn="just">
              <a:lnSpc>
                <a:spcPct val="107000"/>
              </a:lnSpc>
              <a:spcAft>
                <a:spcPts val="0"/>
              </a:spcAft>
            </a:pPr>
            <a:endParaRPr lang="es-MX" sz="1200" dirty="0" smtClean="0">
              <a:solidFill>
                <a:srgbClr val="000000"/>
              </a:solidFill>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r>
              <a:rPr lang="es-ES" sz="2400" dirty="0" smtClean="0"/>
              <a:t>Silva Juan Manuel, Fundamentos de matemáticas: algebra, trigonometría, geometría analítica y c</a:t>
            </a:r>
            <a:r>
              <a:rPr lang="es-ES" sz="2400" dirty="0">
                <a:cs typeface="Arial" panose="020B0604020202020204" pitchFamily="34" charset="0"/>
              </a:rPr>
              <a:t>á</a:t>
            </a:r>
            <a:r>
              <a:rPr lang="es-ES" sz="2400" dirty="0" smtClean="0"/>
              <a:t>lculo, </a:t>
            </a:r>
            <a:r>
              <a:rPr lang="es-MX" sz="2400" dirty="0" smtClean="0">
                <a:solidFill>
                  <a:srgbClr val="000000"/>
                </a:solidFill>
                <a:ea typeface="Calibri" panose="020F0502020204030204" pitchFamily="34" charset="0"/>
                <a:cs typeface="Arial" panose="020B0604020202020204" pitchFamily="34" charset="0"/>
              </a:rPr>
              <a:t> </a:t>
            </a:r>
            <a:r>
              <a:rPr lang="es-ES" sz="2400" dirty="0" smtClean="0"/>
              <a:t>Limusa, </a:t>
            </a:r>
            <a:r>
              <a:rPr lang="es-MX" sz="2400" dirty="0" smtClean="0">
                <a:solidFill>
                  <a:srgbClr val="000000"/>
                </a:solidFill>
                <a:ea typeface="Calibri" panose="020F0502020204030204" pitchFamily="34" charset="0"/>
                <a:cs typeface="Arial" panose="020B0604020202020204" pitchFamily="34" charset="0"/>
              </a:rPr>
              <a:t>7ª edición, México, 2006</a:t>
            </a:r>
            <a:r>
              <a:rPr lang="es-MX" sz="2400" dirty="0" smtClean="0">
                <a:solidFill>
                  <a:srgbClr val="000000"/>
                </a:solidFill>
                <a:latin typeface="Arial" panose="020B0604020202020204" pitchFamily="34" charset="0"/>
                <a:ea typeface="Calibri" panose="020F0502020204030204" pitchFamily="34" charset="0"/>
                <a:cs typeface="Arial" panose="020B0604020202020204" pitchFamily="34" charset="0"/>
              </a:rPr>
              <a:t>.</a:t>
            </a:r>
            <a:r>
              <a:rPr lang="es-ES" sz="2400" dirty="0" smtClean="0"/>
              <a:t> </a:t>
            </a:r>
          </a:p>
          <a:p>
            <a:pPr lvl="0" algn="just">
              <a:lnSpc>
                <a:spcPct val="107000"/>
              </a:lnSpc>
              <a:spcAft>
                <a:spcPts val="0"/>
              </a:spcAft>
            </a:pPr>
            <a:endParaRPr lang="es-MX" sz="1200" dirty="0" smtClean="0">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07000"/>
              </a:lnSpc>
              <a:buFont typeface="Symbol" panose="05050102010706020507" pitchFamily="18" charset="2"/>
              <a:buChar char=""/>
            </a:pPr>
            <a:r>
              <a:rPr lang="es-ES" sz="2400" dirty="0" smtClean="0"/>
              <a:t>Cole </a:t>
            </a:r>
            <a:r>
              <a:rPr lang="es-ES" sz="2400" dirty="0" err="1" smtClean="0"/>
              <a:t>Jeffery</a:t>
            </a:r>
            <a:r>
              <a:rPr lang="es-ES" sz="2400" dirty="0" smtClean="0"/>
              <a:t> A., </a:t>
            </a:r>
            <a:r>
              <a:rPr lang="it-IT" sz="2400" dirty="0" smtClean="0"/>
              <a:t>Algebra y trigonometr</a:t>
            </a:r>
            <a:r>
              <a:rPr lang="es-ES" sz="2400" dirty="0"/>
              <a:t>í</a:t>
            </a:r>
            <a:r>
              <a:rPr lang="it-IT" sz="2400" dirty="0" smtClean="0"/>
              <a:t>a con geometr</a:t>
            </a:r>
            <a:r>
              <a:rPr lang="es-ES" sz="2400" dirty="0"/>
              <a:t>í</a:t>
            </a:r>
            <a:r>
              <a:rPr lang="it-IT" sz="2400" dirty="0" smtClean="0"/>
              <a:t>a anal</a:t>
            </a:r>
            <a:r>
              <a:rPr lang="es-ES" sz="2400" dirty="0"/>
              <a:t>í</a:t>
            </a:r>
            <a:r>
              <a:rPr lang="it-IT" sz="2400" dirty="0" smtClean="0"/>
              <a:t>tica, </a:t>
            </a:r>
            <a:r>
              <a:rPr lang="es-ES" sz="2400" dirty="0" err="1"/>
              <a:t>Cengage</a:t>
            </a:r>
            <a:r>
              <a:rPr lang="es-ES" sz="2400" dirty="0"/>
              <a:t> </a:t>
            </a:r>
            <a:r>
              <a:rPr lang="es-ES" sz="2400" dirty="0" err="1"/>
              <a:t>Learning</a:t>
            </a:r>
            <a:r>
              <a:rPr lang="es-MX" sz="2400" dirty="0" smtClean="0">
                <a:solidFill>
                  <a:srgbClr val="000000"/>
                </a:solidFill>
                <a:ea typeface="Calibri" panose="020F0502020204030204" pitchFamily="34" charset="0"/>
                <a:cs typeface="Arial" panose="020B0604020202020204" pitchFamily="34" charset="0"/>
              </a:rPr>
              <a:t>, 12ª edición, </a:t>
            </a:r>
            <a:r>
              <a:rPr lang="es-MX" sz="2400" dirty="0">
                <a:solidFill>
                  <a:srgbClr val="000000"/>
                </a:solidFill>
                <a:ea typeface="Calibri" panose="020F0502020204030204" pitchFamily="34" charset="0"/>
                <a:cs typeface="Arial" panose="020B0604020202020204" pitchFamily="34" charset="0"/>
              </a:rPr>
              <a:t>México, </a:t>
            </a:r>
            <a:r>
              <a:rPr lang="es-MX" sz="2400" dirty="0" smtClean="0">
                <a:solidFill>
                  <a:srgbClr val="000000"/>
                </a:solidFill>
                <a:ea typeface="Calibri" panose="020F0502020204030204" pitchFamily="34" charset="0"/>
                <a:cs typeface="Arial" panose="020B0604020202020204" pitchFamily="34" charset="0"/>
              </a:rPr>
              <a:t>2009. </a:t>
            </a:r>
            <a:r>
              <a:rPr lang="it-IT" sz="2400" dirty="0" smtClean="0"/>
              <a:t> </a:t>
            </a:r>
            <a:endParaRPr lang="es-MX"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120024135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846</TotalTime>
  <Words>408</Words>
  <Application>Microsoft Office PowerPoint</Application>
  <PresentationFormat>Presentación en pantalla (4:3)</PresentationFormat>
  <Paragraphs>56</Paragraphs>
  <Slides>9</Slides>
  <Notes>0</Notes>
  <HiddenSlides>0</HiddenSlides>
  <MMClips>0</MMClips>
  <ScaleCrop>false</ScaleCrop>
  <HeadingPairs>
    <vt:vector size="4" baseType="variant">
      <vt:variant>
        <vt:lpstr>Tema</vt:lpstr>
      </vt:variant>
      <vt:variant>
        <vt:i4>2</vt:i4>
      </vt:variant>
      <vt:variant>
        <vt:lpstr>Títulos de diapositiva</vt:lpstr>
      </vt:variant>
      <vt:variant>
        <vt:i4>9</vt:i4>
      </vt:variant>
    </vt:vector>
  </HeadingPairs>
  <TitlesOfParts>
    <vt:vector size="11" baseType="lpstr">
      <vt:lpstr>Tema de Office</vt:lpstr>
      <vt:lpstr>1_Tema de Office</vt:lpstr>
      <vt:lpstr>SISTEMAS DE ECUACIONES.  Método de suma y resta.</vt:lpstr>
      <vt:lpstr>SOLVING SYSTEMS OF EQUATIONS TWO VARIABLES </vt:lpstr>
      <vt:lpstr>Introducción</vt:lpstr>
      <vt:lpstr>Introducción</vt:lpstr>
      <vt:lpstr>Método de suma o resta</vt:lpstr>
      <vt:lpstr>Ejemplo</vt:lpstr>
      <vt:lpstr>Suma o resta</vt:lpstr>
      <vt:lpstr>Suma o resta</vt:lpstr>
      <vt:lpstr>Referencias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www.intercambiosvirtuales.org</cp:lastModifiedBy>
  <cp:revision>42</cp:revision>
  <dcterms:created xsi:type="dcterms:W3CDTF">2012-12-04T21:22:09Z</dcterms:created>
  <dcterms:modified xsi:type="dcterms:W3CDTF">2015-10-27T18:43:36Z</dcterms:modified>
</cp:coreProperties>
</file>